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7" r:id="rId2"/>
    <p:sldId id="299" r:id="rId3"/>
    <p:sldId id="298" r:id="rId4"/>
    <p:sldId id="258" r:id="rId5"/>
    <p:sldId id="377" r:id="rId6"/>
    <p:sldId id="380" r:id="rId7"/>
    <p:sldId id="327" r:id="rId8"/>
    <p:sldId id="381" r:id="rId9"/>
    <p:sldId id="382" r:id="rId10"/>
    <p:sldId id="379" r:id="rId11"/>
    <p:sldId id="383" r:id="rId12"/>
    <p:sldId id="384" r:id="rId13"/>
    <p:sldId id="385" r:id="rId14"/>
    <p:sldId id="386" r:id="rId15"/>
    <p:sldId id="387" r:id="rId16"/>
    <p:sldId id="388" r:id="rId17"/>
    <p:sldId id="389" r:id="rId18"/>
    <p:sldId id="390" r:id="rId19"/>
    <p:sldId id="391" r:id="rId20"/>
    <p:sldId id="392" r:id="rId21"/>
    <p:sldId id="393" r:id="rId22"/>
    <p:sldId id="394" r:id="rId23"/>
    <p:sldId id="395" r:id="rId24"/>
    <p:sldId id="396" r:id="rId25"/>
    <p:sldId id="397" r:id="rId26"/>
    <p:sldId id="398" r:id="rId27"/>
    <p:sldId id="399" r:id="rId28"/>
    <p:sldId id="400" r:id="rId29"/>
    <p:sldId id="401" r:id="rId30"/>
    <p:sldId id="403" r:id="rId31"/>
    <p:sldId id="404" r:id="rId32"/>
    <p:sldId id="405" r:id="rId33"/>
    <p:sldId id="406" r:id="rId34"/>
  </p:sldIdLst>
  <p:sldSz cx="9144000" cy="5143500" type="screen16x9"/>
  <p:notesSz cx="7104063" cy="10234613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F7F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244" autoAdjust="0"/>
  </p:normalViewPr>
  <p:slideViewPr>
    <p:cSldViewPr snapToGrid="0">
      <p:cViewPr varScale="1">
        <p:scale>
          <a:sx n="108" d="100"/>
          <a:sy n="108" d="100"/>
        </p:scale>
        <p:origin x="715" y="86"/>
      </p:cViewPr>
      <p:guideLst/>
    </p:cSldViewPr>
  </p:slideViewPr>
  <p:outlineViewPr>
    <p:cViewPr>
      <p:scale>
        <a:sx n="33" d="100"/>
        <a:sy n="33" d="100"/>
      </p:scale>
      <p:origin x="0" y="-39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121" y="1279287"/>
            <a:ext cx="6139502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171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9256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3223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049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147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252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940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82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85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943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73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3232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3845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6980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6895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1681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39451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6367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756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9353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1687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1831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959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089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85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085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920"/>
            <a:ext cx="6858000" cy="179101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92"/>
            <a:ext cx="7886700" cy="435964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28"/>
            <a:ext cx="3276600" cy="2313078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81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588"/>
            <a:ext cx="3383973" cy="323892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15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513"/>
            <a:ext cx="3383973" cy="17136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5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001"/>
            <a:ext cx="3366029" cy="115285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528"/>
            <a:ext cx="7886700" cy="21399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700"/>
            <a:ext cx="7886700" cy="11253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80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9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92"/>
            <a:ext cx="7886700" cy="99434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4062"/>
            <a:ext cx="3655181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384"/>
            <a:ext cx="3655181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4062"/>
            <a:ext cx="3673182" cy="61804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8035" indent="0">
              <a:buNone/>
              <a:defRPr sz="1350"/>
            </a:lvl7pPr>
            <a:lvl8pPr marL="2400935" indent="0">
              <a:buNone/>
              <a:defRPr sz="1350"/>
            </a:lvl8pPr>
            <a:lvl9pPr marL="2743835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384"/>
            <a:ext cx="3673182" cy="264367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60"/>
            <a:ext cx="3124012" cy="12003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61"/>
            <a:ext cx="4629150" cy="405359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8035" indent="0">
              <a:buNone/>
              <a:defRPr sz="1500"/>
            </a:lvl7pPr>
            <a:lvl8pPr marL="2400935" indent="0">
              <a:buNone/>
              <a:defRPr sz="1500"/>
            </a:lvl8pPr>
            <a:lvl9pPr marL="274383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320"/>
            <a:ext cx="3124012" cy="28591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8035" indent="0">
              <a:buNone/>
              <a:defRPr sz="1050"/>
            </a:lvl7pPr>
            <a:lvl8pPr marL="2400935" indent="0">
              <a:buNone/>
              <a:defRPr sz="1050"/>
            </a:lvl8pPr>
            <a:lvl9pPr marL="2743835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92"/>
            <a:ext cx="1971675" cy="435964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92"/>
            <a:ext cx="5800725" cy="435964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6645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458"/>
            <a:ext cx="7886700" cy="326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8097"/>
            <a:ext cx="30861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8097"/>
            <a:ext cx="20574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6645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4205" y="456565"/>
            <a:ext cx="7683500" cy="3891280"/>
          </a:xfrm>
          <a:prstGeom prst="rect">
            <a:avLst/>
          </a:prstGeom>
          <a:noFill/>
          <a:ln w="38100"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2080" y="1464310"/>
            <a:ext cx="6760210" cy="85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950" dirty="0">
                <a:solidFill>
                  <a:srgbClr val="F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2010601030101010101" charset="-122"/>
                <a:ea typeface="方正大标宋简体" panose="02010601030101010101" charset="-122"/>
              </a:rPr>
              <a:t>老年人护理技术</a:t>
            </a:r>
          </a:p>
        </p:txBody>
      </p: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6792461" y="4527812"/>
            <a:ext cx="396000" cy="396000"/>
            <a:chOff x="386297" y="354936"/>
            <a:chExt cx="1186377" cy="1186377"/>
          </a:xfrm>
          <a:solidFill>
            <a:schemeClr val="accent2"/>
          </a:solidFill>
        </p:grpSpPr>
        <p:sp>
          <p:nvSpPr>
            <p:cNvPr id="40" name="Freeform 494"/>
            <p:cNvSpPr/>
            <p:nvPr/>
          </p:nvSpPr>
          <p:spPr bwMode="auto">
            <a:xfrm>
              <a:off x="386297" y="354936"/>
              <a:ext cx="1186377" cy="1186377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7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7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7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9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3"/>
                    <a:pt x="713" y="443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5"/>
            <p:cNvSpPr>
              <a:spLocks noEditPoints="1"/>
            </p:cNvSpPr>
            <p:nvPr/>
          </p:nvSpPr>
          <p:spPr bwMode="auto">
            <a:xfrm>
              <a:off x="699114" y="632811"/>
              <a:ext cx="559078" cy="627299"/>
            </a:xfrm>
            <a:custGeom>
              <a:avLst/>
              <a:gdLst>
                <a:gd name="T0" fmla="*/ 251 w 336"/>
                <a:gd name="T1" fmla="*/ 2 h 377"/>
                <a:gd name="T2" fmla="*/ 168 w 336"/>
                <a:gd name="T3" fmla="*/ 23 h 377"/>
                <a:gd name="T4" fmla="*/ 86 w 336"/>
                <a:gd name="T5" fmla="*/ 2 h 377"/>
                <a:gd name="T6" fmla="*/ 44 w 336"/>
                <a:gd name="T7" fmla="*/ 138 h 377"/>
                <a:gd name="T8" fmla="*/ 73 w 336"/>
                <a:gd name="T9" fmla="*/ 273 h 377"/>
                <a:gd name="T10" fmla="*/ 109 w 336"/>
                <a:gd name="T11" fmla="*/ 377 h 377"/>
                <a:gd name="T12" fmla="*/ 131 w 336"/>
                <a:gd name="T13" fmla="*/ 256 h 377"/>
                <a:gd name="T14" fmla="*/ 206 w 336"/>
                <a:gd name="T15" fmla="*/ 256 h 377"/>
                <a:gd name="T16" fmla="*/ 227 w 336"/>
                <a:gd name="T17" fmla="*/ 377 h 377"/>
                <a:gd name="T18" fmla="*/ 264 w 336"/>
                <a:gd name="T19" fmla="*/ 273 h 377"/>
                <a:gd name="T20" fmla="*/ 293 w 336"/>
                <a:gd name="T21" fmla="*/ 138 h 377"/>
                <a:gd name="T22" fmla="*/ 251 w 336"/>
                <a:gd name="T23" fmla="*/ 2 h 377"/>
                <a:gd name="T24" fmla="*/ 231 w 336"/>
                <a:gd name="T25" fmla="*/ 51 h 377"/>
                <a:gd name="T26" fmla="*/ 130 w 336"/>
                <a:gd name="T27" fmla="*/ 100 h 377"/>
                <a:gd name="T28" fmla="*/ 119 w 336"/>
                <a:gd name="T29" fmla="*/ 89 h 377"/>
                <a:gd name="T30" fmla="*/ 151 w 336"/>
                <a:gd name="T31" fmla="*/ 66 h 377"/>
                <a:gd name="T32" fmla="*/ 143 w 336"/>
                <a:gd name="T33" fmla="*/ 59 h 377"/>
                <a:gd name="T34" fmla="*/ 113 w 336"/>
                <a:gd name="T35" fmla="*/ 44 h 377"/>
                <a:gd name="T36" fmla="*/ 117 w 336"/>
                <a:gd name="T37" fmla="*/ 30 h 377"/>
                <a:gd name="T38" fmla="*/ 165 w 336"/>
                <a:gd name="T39" fmla="*/ 60 h 377"/>
                <a:gd name="T40" fmla="*/ 227 w 336"/>
                <a:gd name="T41" fmla="*/ 37 h 377"/>
                <a:gd name="T42" fmla="*/ 231 w 336"/>
                <a:gd name="T43" fmla="*/ 5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6" h="377">
                  <a:moveTo>
                    <a:pt x="251" y="2"/>
                  </a:moveTo>
                  <a:cubicBezTo>
                    <a:pt x="203" y="0"/>
                    <a:pt x="208" y="22"/>
                    <a:pt x="168" y="23"/>
                  </a:cubicBezTo>
                  <a:cubicBezTo>
                    <a:pt x="129" y="22"/>
                    <a:pt x="133" y="0"/>
                    <a:pt x="86" y="2"/>
                  </a:cubicBezTo>
                  <a:cubicBezTo>
                    <a:pt x="0" y="6"/>
                    <a:pt x="34" y="111"/>
                    <a:pt x="44" y="138"/>
                  </a:cubicBezTo>
                  <a:cubicBezTo>
                    <a:pt x="74" y="217"/>
                    <a:pt x="74" y="236"/>
                    <a:pt x="73" y="273"/>
                  </a:cubicBezTo>
                  <a:cubicBezTo>
                    <a:pt x="69" y="377"/>
                    <a:pt x="85" y="377"/>
                    <a:pt x="109" y="377"/>
                  </a:cubicBezTo>
                  <a:cubicBezTo>
                    <a:pt x="127" y="377"/>
                    <a:pt x="132" y="289"/>
                    <a:pt x="131" y="256"/>
                  </a:cubicBezTo>
                  <a:cubicBezTo>
                    <a:pt x="130" y="211"/>
                    <a:pt x="203" y="204"/>
                    <a:pt x="206" y="256"/>
                  </a:cubicBezTo>
                  <a:cubicBezTo>
                    <a:pt x="207" y="288"/>
                    <a:pt x="210" y="377"/>
                    <a:pt x="227" y="377"/>
                  </a:cubicBezTo>
                  <a:cubicBezTo>
                    <a:pt x="252" y="377"/>
                    <a:pt x="267" y="377"/>
                    <a:pt x="264" y="273"/>
                  </a:cubicBezTo>
                  <a:cubicBezTo>
                    <a:pt x="263" y="236"/>
                    <a:pt x="263" y="217"/>
                    <a:pt x="293" y="138"/>
                  </a:cubicBezTo>
                  <a:cubicBezTo>
                    <a:pt x="303" y="111"/>
                    <a:pt x="336" y="6"/>
                    <a:pt x="251" y="2"/>
                  </a:cubicBezTo>
                  <a:close/>
                  <a:moveTo>
                    <a:pt x="231" y="51"/>
                  </a:moveTo>
                  <a:cubicBezTo>
                    <a:pt x="196" y="61"/>
                    <a:pt x="156" y="75"/>
                    <a:pt x="130" y="100"/>
                  </a:cubicBezTo>
                  <a:cubicBezTo>
                    <a:pt x="123" y="106"/>
                    <a:pt x="113" y="96"/>
                    <a:pt x="119" y="89"/>
                  </a:cubicBezTo>
                  <a:cubicBezTo>
                    <a:pt x="129" y="80"/>
                    <a:pt x="140" y="73"/>
                    <a:pt x="151" y="66"/>
                  </a:cubicBezTo>
                  <a:cubicBezTo>
                    <a:pt x="149" y="64"/>
                    <a:pt x="146" y="61"/>
                    <a:pt x="143" y="59"/>
                  </a:cubicBezTo>
                  <a:cubicBezTo>
                    <a:pt x="135" y="51"/>
                    <a:pt x="124" y="46"/>
                    <a:pt x="113" y="44"/>
                  </a:cubicBezTo>
                  <a:cubicBezTo>
                    <a:pt x="104" y="42"/>
                    <a:pt x="108" y="28"/>
                    <a:pt x="117" y="30"/>
                  </a:cubicBezTo>
                  <a:cubicBezTo>
                    <a:pt x="136" y="33"/>
                    <a:pt x="153" y="45"/>
                    <a:pt x="165" y="60"/>
                  </a:cubicBezTo>
                  <a:cubicBezTo>
                    <a:pt x="185" y="50"/>
                    <a:pt x="207" y="43"/>
                    <a:pt x="227" y="37"/>
                  </a:cubicBezTo>
                  <a:cubicBezTo>
                    <a:pt x="236" y="34"/>
                    <a:pt x="240" y="49"/>
                    <a:pt x="23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>
            <a:grpSpLocks noChangeAspect="1"/>
          </p:cNvGrpSpPr>
          <p:nvPr/>
        </p:nvGrpSpPr>
        <p:grpSpPr>
          <a:xfrm>
            <a:off x="6232715" y="4527812"/>
            <a:ext cx="396000" cy="396000"/>
            <a:chOff x="467544" y="339502"/>
            <a:chExt cx="1186377" cy="1188041"/>
          </a:xfrm>
          <a:solidFill>
            <a:schemeClr val="accent2"/>
          </a:solidFill>
        </p:grpSpPr>
        <p:sp>
          <p:nvSpPr>
            <p:cNvPr id="43" name="Freeform 230"/>
            <p:cNvSpPr/>
            <p:nvPr/>
          </p:nvSpPr>
          <p:spPr bwMode="auto">
            <a:xfrm>
              <a:off x="467544" y="339502"/>
              <a:ext cx="1186377" cy="1188041"/>
            </a:xfrm>
            <a:custGeom>
              <a:avLst/>
              <a:gdLst>
                <a:gd name="T0" fmla="*/ 554 w 713"/>
                <a:gd name="T1" fmla="*/ 60 h 714"/>
                <a:gd name="T2" fmla="*/ 356 w 713"/>
                <a:gd name="T3" fmla="*/ 0 h 714"/>
                <a:gd name="T4" fmla="*/ 46 w 713"/>
                <a:gd name="T5" fmla="*/ 182 h 714"/>
                <a:gd name="T6" fmla="*/ 0 w 713"/>
                <a:gd name="T7" fmla="*/ 357 h 714"/>
                <a:gd name="T8" fmla="*/ 44 w 713"/>
                <a:gd name="T9" fmla="*/ 529 h 714"/>
                <a:gd name="T10" fmla="*/ 356 w 713"/>
                <a:gd name="T11" fmla="*/ 714 h 714"/>
                <a:gd name="T12" fmla="*/ 631 w 713"/>
                <a:gd name="T13" fmla="*/ 585 h 714"/>
                <a:gd name="T14" fmla="*/ 713 w 713"/>
                <a:gd name="T15" fmla="*/ 357 h 714"/>
                <a:gd name="T16" fmla="*/ 554 w 713"/>
                <a:gd name="T17" fmla="*/ 6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4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2"/>
                  </a:cubicBezTo>
                  <a:cubicBezTo>
                    <a:pt x="16" y="234"/>
                    <a:pt x="0" y="293"/>
                    <a:pt x="0" y="357"/>
                  </a:cubicBezTo>
                  <a:cubicBezTo>
                    <a:pt x="0" y="419"/>
                    <a:pt x="16" y="478"/>
                    <a:pt x="44" y="529"/>
                  </a:cubicBezTo>
                  <a:cubicBezTo>
                    <a:pt x="104" y="639"/>
                    <a:pt x="222" y="714"/>
                    <a:pt x="356" y="714"/>
                  </a:cubicBezTo>
                  <a:cubicBezTo>
                    <a:pt x="467" y="714"/>
                    <a:pt x="565" y="663"/>
                    <a:pt x="631" y="585"/>
                  </a:cubicBezTo>
                  <a:cubicBezTo>
                    <a:pt x="682" y="523"/>
                    <a:pt x="713" y="444"/>
                    <a:pt x="713" y="357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9"/>
            <p:cNvSpPr>
              <a:spLocks noEditPoints="1"/>
            </p:cNvSpPr>
            <p:nvPr/>
          </p:nvSpPr>
          <p:spPr bwMode="auto">
            <a:xfrm>
              <a:off x="748746" y="449320"/>
              <a:ext cx="625635" cy="908502"/>
            </a:xfrm>
            <a:custGeom>
              <a:avLst/>
              <a:gdLst>
                <a:gd name="T0" fmla="*/ 376 w 376"/>
                <a:gd name="T1" fmla="*/ 516 h 546"/>
                <a:gd name="T2" fmla="*/ 345 w 376"/>
                <a:gd name="T3" fmla="*/ 485 h 546"/>
                <a:gd name="T4" fmla="*/ 251 w 376"/>
                <a:gd name="T5" fmla="*/ 485 h 546"/>
                <a:gd name="T6" fmla="*/ 338 w 376"/>
                <a:gd name="T7" fmla="*/ 351 h 546"/>
                <a:gd name="T8" fmla="*/ 231 w 376"/>
                <a:gd name="T9" fmla="*/ 203 h 546"/>
                <a:gd name="T10" fmla="*/ 318 w 376"/>
                <a:gd name="T11" fmla="*/ 49 h 546"/>
                <a:gd name="T12" fmla="*/ 318 w 376"/>
                <a:gd name="T13" fmla="*/ 18 h 546"/>
                <a:gd name="T14" fmla="*/ 285 w 376"/>
                <a:gd name="T15" fmla="*/ 0 h 546"/>
                <a:gd name="T16" fmla="*/ 259 w 376"/>
                <a:gd name="T17" fmla="*/ 18 h 546"/>
                <a:gd name="T18" fmla="*/ 127 w 376"/>
                <a:gd name="T19" fmla="*/ 259 h 546"/>
                <a:gd name="T20" fmla="*/ 136 w 376"/>
                <a:gd name="T21" fmla="*/ 277 h 546"/>
                <a:gd name="T22" fmla="*/ 126 w 376"/>
                <a:gd name="T23" fmla="*/ 300 h 546"/>
                <a:gd name="T24" fmla="*/ 145 w 376"/>
                <a:gd name="T25" fmla="*/ 310 h 546"/>
                <a:gd name="T26" fmla="*/ 162 w 376"/>
                <a:gd name="T27" fmla="*/ 291 h 546"/>
                <a:gd name="T28" fmla="*/ 183 w 376"/>
                <a:gd name="T29" fmla="*/ 289 h 546"/>
                <a:gd name="T30" fmla="*/ 214 w 376"/>
                <a:gd name="T31" fmla="*/ 235 h 546"/>
                <a:gd name="T32" fmla="*/ 298 w 376"/>
                <a:gd name="T33" fmla="*/ 345 h 546"/>
                <a:gd name="T34" fmla="*/ 242 w 376"/>
                <a:gd name="T35" fmla="*/ 443 h 546"/>
                <a:gd name="T36" fmla="*/ 125 w 376"/>
                <a:gd name="T37" fmla="*/ 443 h 546"/>
                <a:gd name="T38" fmla="*/ 104 w 376"/>
                <a:gd name="T39" fmla="*/ 464 h 546"/>
                <a:gd name="T40" fmla="*/ 125 w 376"/>
                <a:gd name="T41" fmla="*/ 485 h 546"/>
                <a:gd name="T42" fmla="*/ 125 w 376"/>
                <a:gd name="T43" fmla="*/ 485 h 546"/>
                <a:gd name="T44" fmla="*/ 30 w 376"/>
                <a:gd name="T45" fmla="*/ 485 h 546"/>
                <a:gd name="T46" fmla="*/ 30 w 376"/>
                <a:gd name="T47" fmla="*/ 485 h 546"/>
                <a:gd name="T48" fmla="*/ 30 w 376"/>
                <a:gd name="T49" fmla="*/ 485 h 546"/>
                <a:gd name="T50" fmla="*/ 0 w 376"/>
                <a:gd name="T51" fmla="*/ 516 h 546"/>
                <a:gd name="T52" fmla="*/ 30 w 376"/>
                <a:gd name="T53" fmla="*/ 546 h 546"/>
                <a:gd name="T54" fmla="*/ 345 w 376"/>
                <a:gd name="T55" fmla="*/ 546 h 546"/>
                <a:gd name="T56" fmla="*/ 376 w 376"/>
                <a:gd name="T57" fmla="*/ 516 h 546"/>
                <a:gd name="T58" fmla="*/ 176 w 376"/>
                <a:gd name="T59" fmla="*/ 394 h 546"/>
                <a:gd name="T60" fmla="*/ 158 w 376"/>
                <a:gd name="T61" fmla="*/ 399 h 546"/>
                <a:gd name="T62" fmla="*/ 35 w 376"/>
                <a:gd name="T63" fmla="*/ 332 h 546"/>
                <a:gd name="T64" fmla="*/ 30 w 376"/>
                <a:gd name="T65" fmla="*/ 314 h 546"/>
                <a:gd name="T66" fmla="*/ 48 w 376"/>
                <a:gd name="T67" fmla="*/ 308 h 546"/>
                <a:gd name="T68" fmla="*/ 48 w 376"/>
                <a:gd name="T69" fmla="*/ 308 h 546"/>
                <a:gd name="T70" fmla="*/ 48 w 376"/>
                <a:gd name="T71" fmla="*/ 308 h 546"/>
                <a:gd name="T72" fmla="*/ 171 w 376"/>
                <a:gd name="T73" fmla="*/ 376 h 546"/>
                <a:gd name="T74" fmla="*/ 176 w 376"/>
                <a:gd name="T75" fmla="*/ 394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" h="546">
                  <a:moveTo>
                    <a:pt x="376" y="516"/>
                  </a:moveTo>
                  <a:cubicBezTo>
                    <a:pt x="376" y="499"/>
                    <a:pt x="362" y="485"/>
                    <a:pt x="345" y="485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99" y="485"/>
                    <a:pt x="338" y="393"/>
                    <a:pt x="338" y="351"/>
                  </a:cubicBezTo>
                  <a:cubicBezTo>
                    <a:pt x="338" y="284"/>
                    <a:pt x="294" y="226"/>
                    <a:pt x="231" y="203"/>
                  </a:cubicBezTo>
                  <a:cubicBezTo>
                    <a:pt x="318" y="49"/>
                    <a:pt x="318" y="49"/>
                    <a:pt x="318" y="49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127" y="259"/>
                    <a:pt x="127" y="259"/>
                    <a:pt x="127" y="259"/>
                  </a:cubicBezTo>
                  <a:cubicBezTo>
                    <a:pt x="127" y="259"/>
                    <a:pt x="138" y="267"/>
                    <a:pt x="136" y="277"/>
                  </a:cubicBezTo>
                  <a:cubicBezTo>
                    <a:pt x="134" y="287"/>
                    <a:pt x="126" y="300"/>
                    <a:pt x="126" y="300"/>
                  </a:cubicBezTo>
                  <a:cubicBezTo>
                    <a:pt x="145" y="310"/>
                    <a:pt x="145" y="310"/>
                    <a:pt x="145" y="310"/>
                  </a:cubicBezTo>
                  <a:cubicBezTo>
                    <a:pt x="145" y="310"/>
                    <a:pt x="155" y="293"/>
                    <a:pt x="162" y="291"/>
                  </a:cubicBezTo>
                  <a:cubicBezTo>
                    <a:pt x="169" y="290"/>
                    <a:pt x="183" y="289"/>
                    <a:pt x="183" y="289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63" y="251"/>
                    <a:pt x="298" y="295"/>
                    <a:pt x="298" y="345"/>
                  </a:cubicBezTo>
                  <a:cubicBezTo>
                    <a:pt x="298" y="386"/>
                    <a:pt x="275" y="422"/>
                    <a:pt x="242" y="443"/>
                  </a:cubicBezTo>
                  <a:cubicBezTo>
                    <a:pt x="125" y="443"/>
                    <a:pt x="125" y="443"/>
                    <a:pt x="125" y="443"/>
                  </a:cubicBezTo>
                  <a:cubicBezTo>
                    <a:pt x="114" y="443"/>
                    <a:pt x="104" y="452"/>
                    <a:pt x="104" y="464"/>
                  </a:cubicBezTo>
                  <a:cubicBezTo>
                    <a:pt x="104" y="476"/>
                    <a:pt x="113" y="485"/>
                    <a:pt x="125" y="485"/>
                  </a:cubicBezTo>
                  <a:cubicBezTo>
                    <a:pt x="125" y="485"/>
                    <a:pt x="125" y="485"/>
                    <a:pt x="125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30" y="485"/>
                    <a:pt x="30" y="485"/>
                    <a:pt x="30" y="485"/>
                  </a:cubicBezTo>
                  <a:cubicBezTo>
                    <a:pt x="13" y="485"/>
                    <a:pt x="0" y="499"/>
                    <a:pt x="0" y="516"/>
                  </a:cubicBezTo>
                  <a:cubicBezTo>
                    <a:pt x="0" y="532"/>
                    <a:pt x="13" y="546"/>
                    <a:pt x="30" y="546"/>
                  </a:cubicBezTo>
                  <a:cubicBezTo>
                    <a:pt x="345" y="546"/>
                    <a:pt x="345" y="546"/>
                    <a:pt x="345" y="546"/>
                  </a:cubicBezTo>
                  <a:cubicBezTo>
                    <a:pt x="362" y="546"/>
                    <a:pt x="376" y="532"/>
                    <a:pt x="376" y="516"/>
                  </a:cubicBezTo>
                  <a:close/>
                  <a:moveTo>
                    <a:pt x="176" y="394"/>
                  </a:moveTo>
                  <a:cubicBezTo>
                    <a:pt x="173" y="400"/>
                    <a:pt x="165" y="403"/>
                    <a:pt x="158" y="399"/>
                  </a:cubicBezTo>
                  <a:cubicBezTo>
                    <a:pt x="35" y="332"/>
                    <a:pt x="35" y="332"/>
                    <a:pt x="35" y="332"/>
                  </a:cubicBezTo>
                  <a:cubicBezTo>
                    <a:pt x="29" y="328"/>
                    <a:pt x="27" y="320"/>
                    <a:pt x="30" y="314"/>
                  </a:cubicBezTo>
                  <a:cubicBezTo>
                    <a:pt x="34" y="307"/>
                    <a:pt x="42" y="305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48" y="308"/>
                    <a:pt x="48" y="308"/>
                    <a:pt x="48" y="308"/>
                  </a:cubicBezTo>
                  <a:cubicBezTo>
                    <a:pt x="171" y="376"/>
                    <a:pt x="171" y="376"/>
                    <a:pt x="171" y="376"/>
                  </a:cubicBezTo>
                  <a:cubicBezTo>
                    <a:pt x="178" y="379"/>
                    <a:pt x="180" y="387"/>
                    <a:pt x="176" y="3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>
            <a:grpSpLocks noChangeAspect="1"/>
          </p:cNvGrpSpPr>
          <p:nvPr/>
        </p:nvGrpSpPr>
        <p:grpSpPr>
          <a:xfrm>
            <a:off x="7352207" y="4527812"/>
            <a:ext cx="396000" cy="396000"/>
            <a:chOff x="2254585" y="392649"/>
            <a:chExt cx="1186377" cy="1186377"/>
          </a:xfrm>
          <a:solidFill>
            <a:schemeClr val="bg1"/>
          </a:solidFill>
        </p:grpSpPr>
        <p:sp>
          <p:nvSpPr>
            <p:cNvPr id="46" name="Freeform 237"/>
            <p:cNvSpPr/>
            <p:nvPr/>
          </p:nvSpPr>
          <p:spPr bwMode="auto">
            <a:xfrm>
              <a:off x="2254585" y="392649"/>
              <a:ext cx="1186377" cy="1186377"/>
            </a:xfrm>
            <a:custGeom>
              <a:avLst/>
              <a:gdLst>
                <a:gd name="T0" fmla="*/ 555 w 713"/>
                <a:gd name="T1" fmla="*/ 60 h 713"/>
                <a:gd name="T2" fmla="*/ 357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7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5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Rectangle 322"/>
            <p:cNvSpPr>
              <a:spLocks noChangeArrowheads="1"/>
            </p:cNvSpPr>
            <p:nvPr/>
          </p:nvSpPr>
          <p:spPr bwMode="auto">
            <a:xfrm>
              <a:off x="2680550" y="559041"/>
              <a:ext cx="327793" cy="9983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323"/>
            <p:cNvSpPr>
              <a:spLocks noEditPoints="1"/>
            </p:cNvSpPr>
            <p:nvPr/>
          </p:nvSpPr>
          <p:spPr bwMode="auto">
            <a:xfrm>
              <a:off x="2565739" y="688827"/>
              <a:ext cx="557414" cy="675553"/>
            </a:xfrm>
            <a:custGeom>
              <a:avLst/>
              <a:gdLst>
                <a:gd name="T0" fmla="*/ 307 w 335"/>
                <a:gd name="T1" fmla="*/ 92 h 406"/>
                <a:gd name="T2" fmla="*/ 233 w 335"/>
                <a:gd name="T3" fmla="*/ 52 h 406"/>
                <a:gd name="T4" fmla="*/ 233 w 335"/>
                <a:gd name="T5" fmla="*/ 0 h 406"/>
                <a:gd name="T6" fmla="*/ 102 w 335"/>
                <a:gd name="T7" fmla="*/ 0 h 406"/>
                <a:gd name="T8" fmla="*/ 102 w 335"/>
                <a:gd name="T9" fmla="*/ 52 h 406"/>
                <a:gd name="T10" fmla="*/ 28 w 335"/>
                <a:gd name="T11" fmla="*/ 92 h 406"/>
                <a:gd name="T12" fmla="*/ 0 w 335"/>
                <a:gd name="T13" fmla="*/ 183 h 406"/>
                <a:gd name="T14" fmla="*/ 0 w 335"/>
                <a:gd name="T15" fmla="*/ 406 h 406"/>
                <a:gd name="T16" fmla="*/ 335 w 335"/>
                <a:gd name="T17" fmla="*/ 406 h 406"/>
                <a:gd name="T18" fmla="*/ 335 w 335"/>
                <a:gd name="T19" fmla="*/ 183 h 406"/>
                <a:gd name="T20" fmla="*/ 307 w 335"/>
                <a:gd name="T21" fmla="*/ 92 h 406"/>
                <a:gd name="T22" fmla="*/ 51 w 335"/>
                <a:gd name="T23" fmla="*/ 371 h 406"/>
                <a:gd name="T24" fmla="*/ 30 w 335"/>
                <a:gd name="T25" fmla="*/ 357 h 406"/>
                <a:gd name="T26" fmla="*/ 51 w 335"/>
                <a:gd name="T27" fmla="*/ 343 h 406"/>
                <a:gd name="T28" fmla="*/ 71 w 335"/>
                <a:gd name="T29" fmla="*/ 357 h 406"/>
                <a:gd name="T30" fmla="*/ 51 w 335"/>
                <a:gd name="T31" fmla="*/ 371 h 406"/>
                <a:gd name="T32" fmla="*/ 74 w 335"/>
                <a:gd name="T33" fmla="*/ 122 h 406"/>
                <a:gd name="T34" fmla="*/ 140 w 335"/>
                <a:gd name="T35" fmla="*/ 122 h 406"/>
                <a:gd name="T36" fmla="*/ 140 w 335"/>
                <a:gd name="T37" fmla="*/ 55 h 406"/>
                <a:gd name="T38" fmla="*/ 194 w 335"/>
                <a:gd name="T39" fmla="*/ 55 h 406"/>
                <a:gd name="T40" fmla="*/ 194 w 335"/>
                <a:gd name="T41" fmla="*/ 122 h 406"/>
                <a:gd name="T42" fmla="*/ 260 w 335"/>
                <a:gd name="T43" fmla="*/ 122 h 406"/>
                <a:gd name="T44" fmla="*/ 260 w 335"/>
                <a:gd name="T45" fmla="*/ 175 h 406"/>
                <a:gd name="T46" fmla="*/ 194 w 335"/>
                <a:gd name="T47" fmla="*/ 175 h 406"/>
                <a:gd name="T48" fmla="*/ 194 w 335"/>
                <a:gd name="T49" fmla="*/ 242 h 406"/>
                <a:gd name="T50" fmla="*/ 140 w 335"/>
                <a:gd name="T51" fmla="*/ 242 h 406"/>
                <a:gd name="T52" fmla="*/ 140 w 335"/>
                <a:gd name="T53" fmla="*/ 175 h 406"/>
                <a:gd name="T54" fmla="*/ 74 w 335"/>
                <a:gd name="T55" fmla="*/ 175 h 406"/>
                <a:gd name="T56" fmla="*/ 74 w 335"/>
                <a:gd name="T57" fmla="*/ 122 h 406"/>
                <a:gd name="T58" fmla="*/ 286 w 335"/>
                <a:gd name="T59" fmla="*/ 356 h 406"/>
                <a:gd name="T60" fmla="*/ 239 w 335"/>
                <a:gd name="T61" fmla="*/ 350 h 406"/>
                <a:gd name="T62" fmla="*/ 239 w 335"/>
                <a:gd name="T63" fmla="*/ 337 h 406"/>
                <a:gd name="T64" fmla="*/ 235 w 335"/>
                <a:gd name="T65" fmla="*/ 337 h 406"/>
                <a:gd name="T66" fmla="*/ 221 w 335"/>
                <a:gd name="T67" fmla="*/ 336 h 406"/>
                <a:gd name="T68" fmla="*/ 221 w 335"/>
                <a:gd name="T69" fmla="*/ 336 h 406"/>
                <a:gd name="T70" fmla="*/ 168 w 335"/>
                <a:gd name="T71" fmla="*/ 357 h 406"/>
                <a:gd name="T72" fmla="*/ 115 w 335"/>
                <a:gd name="T73" fmla="*/ 336 h 406"/>
                <a:gd name="T74" fmla="*/ 152 w 335"/>
                <a:gd name="T75" fmla="*/ 317 h 406"/>
                <a:gd name="T76" fmla="*/ 139 w 335"/>
                <a:gd name="T77" fmla="*/ 311 h 406"/>
                <a:gd name="T78" fmla="*/ 127 w 335"/>
                <a:gd name="T79" fmla="*/ 313 h 406"/>
                <a:gd name="T80" fmla="*/ 105 w 335"/>
                <a:gd name="T81" fmla="*/ 304 h 406"/>
                <a:gd name="T82" fmla="*/ 105 w 335"/>
                <a:gd name="T83" fmla="*/ 273 h 406"/>
                <a:gd name="T84" fmla="*/ 127 w 335"/>
                <a:gd name="T85" fmla="*/ 263 h 406"/>
                <a:gd name="T86" fmla="*/ 155 w 335"/>
                <a:gd name="T87" fmla="*/ 286 h 406"/>
                <a:gd name="T88" fmla="*/ 159 w 335"/>
                <a:gd name="T89" fmla="*/ 286 h 406"/>
                <a:gd name="T90" fmla="*/ 184 w 335"/>
                <a:gd name="T91" fmla="*/ 301 h 406"/>
                <a:gd name="T92" fmla="*/ 169 w 335"/>
                <a:gd name="T93" fmla="*/ 316 h 406"/>
                <a:gd name="T94" fmla="*/ 201 w 335"/>
                <a:gd name="T95" fmla="*/ 320 h 406"/>
                <a:gd name="T96" fmla="*/ 201 w 335"/>
                <a:gd name="T97" fmla="*/ 320 h 406"/>
                <a:gd name="T98" fmla="*/ 235 w 335"/>
                <a:gd name="T99" fmla="*/ 303 h 406"/>
                <a:gd name="T100" fmla="*/ 245 w 335"/>
                <a:gd name="T101" fmla="*/ 304 h 406"/>
                <a:gd name="T102" fmla="*/ 261 w 335"/>
                <a:gd name="T103" fmla="*/ 309 h 406"/>
                <a:gd name="T104" fmla="*/ 264 w 335"/>
                <a:gd name="T105" fmla="*/ 311 h 406"/>
                <a:gd name="T106" fmla="*/ 269 w 335"/>
                <a:gd name="T107" fmla="*/ 309 h 406"/>
                <a:gd name="T108" fmla="*/ 316 w 335"/>
                <a:gd name="T109" fmla="*/ 316 h 406"/>
                <a:gd name="T110" fmla="*/ 286 w 335"/>
                <a:gd name="T111" fmla="*/ 356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5" h="406">
                  <a:moveTo>
                    <a:pt x="307" y="92"/>
                  </a:moveTo>
                  <a:cubicBezTo>
                    <a:pt x="288" y="68"/>
                    <a:pt x="263" y="55"/>
                    <a:pt x="233" y="52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71" y="55"/>
                    <a:pt x="47" y="68"/>
                    <a:pt x="28" y="92"/>
                  </a:cubicBezTo>
                  <a:cubicBezTo>
                    <a:pt x="9" y="116"/>
                    <a:pt x="0" y="146"/>
                    <a:pt x="0" y="183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335" y="406"/>
                    <a:pt x="335" y="406"/>
                    <a:pt x="335" y="406"/>
                  </a:cubicBezTo>
                  <a:cubicBezTo>
                    <a:pt x="335" y="183"/>
                    <a:pt x="335" y="183"/>
                    <a:pt x="335" y="183"/>
                  </a:cubicBezTo>
                  <a:cubicBezTo>
                    <a:pt x="335" y="146"/>
                    <a:pt x="326" y="116"/>
                    <a:pt x="307" y="92"/>
                  </a:cubicBezTo>
                  <a:close/>
                  <a:moveTo>
                    <a:pt x="51" y="371"/>
                  </a:moveTo>
                  <a:cubicBezTo>
                    <a:pt x="39" y="371"/>
                    <a:pt x="30" y="364"/>
                    <a:pt x="30" y="357"/>
                  </a:cubicBezTo>
                  <a:cubicBezTo>
                    <a:pt x="30" y="350"/>
                    <a:pt x="39" y="343"/>
                    <a:pt x="51" y="343"/>
                  </a:cubicBezTo>
                  <a:cubicBezTo>
                    <a:pt x="62" y="343"/>
                    <a:pt x="71" y="350"/>
                    <a:pt x="71" y="357"/>
                  </a:cubicBezTo>
                  <a:cubicBezTo>
                    <a:pt x="71" y="364"/>
                    <a:pt x="62" y="371"/>
                    <a:pt x="51" y="371"/>
                  </a:cubicBezTo>
                  <a:close/>
                  <a:moveTo>
                    <a:pt x="74" y="122"/>
                  </a:moveTo>
                  <a:cubicBezTo>
                    <a:pt x="140" y="122"/>
                    <a:pt x="140" y="122"/>
                    <a:pt x="140" y="122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260" y="122"/>
                    <a:pt x="260" y="122"/>
                    <a:pt x="260" y="122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194" y="175"/>
                    <a:pt x="194" y="175"/>
                    <a:pt x="194" y="175"/>
                  </a:cubicBezTo>
                  <a:cubicBezTo>
                    <a:pt x="194" y="242"/>
                    <a:pt x="194" y="242"/>
                    <a:pt x="194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175"/>
                    <a:pt x="140" y="175"/>
                    <a:pt x="140" y="175"/>
                  </a:cubicBezTo>
                  <a:cubicBezTo>
                    <a:pt x="74" y="175"/>
                    <a:pt x="74" y="175"/>
                    <a:pt x="74" y="175"/>
                  </a:cubicBezTo>
                  <a:lnTo>
                    <a:pt x="74" y="122"/>
                  </a:lnTo>
                  <a:close/>
                  <a:moveTo>
                    <a:pt x="286" y="356"/>
                  </a:moveTo>
                  <a:cubicBezTo>
                    <a:pt x="265" y="366"/>
                    <a:pt x="244" y="363"/>
                    <a:pt x="239" y="350"/>
                  </a:cubicBezTo>
                  <a:cubicBezTo>
                    <a:pt x="237" y="346"/>
                    <a:pt x="237" y="341"/>
                    <a:pt x="239" y="337"/>
                  </a:cubicBezTo>
                  <a:cubicBezTo>
                    <a:pt x="238" y="337"/>
                    <a:pt x="236" y="337"/>
                    <a:pt x="235" y="337"/>
                  </a:cubicBezTo>
                  <a:cubicBezTo>
                    <a:pt x="230" y="337"/>
                    <a:pt x="225" y="337"/>
                    <a:pt x="221" y="336"/>
                  </a:cubicBezTo>
                  <a:cubicBezTo>
                    <a:pt x="221" y="336"/>
                    <a:pt x="221" y="336"/>
                    <a:pt x="221" y="336"/>
                  </a:cubicBezTo>
                  <a:cubicBezTo>
                    <a:pt x="221" y="348"/>
                    <a:pt x="197" y="357"/>
                    <a:pt x="168" y="357"/>
                  </a:cubicBezTo>
                  <a:cubicBezTo>
                    <a:pt x="139" y="357"/>
                    <a:pt x="115" y="348"/>
                    <a:pt x="115" y="336"/>
                  </a:cubicBezTo>
                  <a:cubicBezTo>
                    <a:pt x="115" y="327"/>
                    <a:pt x="131" y="319"/>
                    <a:pt x="152" y="317"/>
                  </a:cubicBezTo>
                  <a:cubicBezTo>
                    <a:pt x="147" y="316"/>
                    <a:pt x="142" y="314"/>
                    <a:pt x="139" y="311"/>
                  </a:cubicBezTo>
                  <a:cubicBezTo>
                    <a:pt x="135" y="312"/>
                    <a:pt x="131" y="313"/>
                    <a:pt x="127" y="313"/>
                  </a:cubicBezTo>
                  <a:cubicBezTo>
                    <a:pt x="118" y="313"/>
                    <a:pt x="111" y="309"/>
                    <a:pt x="105" y="304"/>
                  </a:cubicBezTo>
                  <a:cubicBezTo>
                    <a:pt x="100" y="296"/>
                    <a:pt x="100" y="281"/>
                    <a:pt x="105" y="273"/>
                  </a:cubicBezTo>
                  <a:cubicBezTo>
                    <a:pt x="111" y="267"/>
                    <a:pt x="118" y="263"/>
                    <a:pt x="127" y="263"/>
                  </a:cubicBezTo>
                  <a:cubicBezTo>
                    <a:pt x="142" y="263"/>
                    <a:pt x="154" y="273"/>
                    <a:pt x="155" y="286"/>
                  </a:cubicBezTo>
                  <a:cubicBezTo>
                    <a:pt x="156" y="286"/>
                    <a:pt x="157" y="286"/>
                    <a:pt x="159" y="286"/>
                  </a:cubicBezTo>
                  <a:cubicBezTo>
                    <a:pt x="173" y="286"/>
                    <a:pt x="184" y="293"/>
                    <a:pt x="184" y="301"/>
                  </a:cubicBezTo>
                  <a:cubicBezTo>
                    <a:pt x="184" y="308"/>
                    <a:pt x="178" y="313"/>
                    <a:pt x="169" y="316"/>
                  </a:cubicBezTo>
                  <a:cubicBezTo>
                    <a:pt x="181" y="316"/>
                    <a:pt x="192" y="317"/>
                    <a:pt x="201" y="320"/>
                  </a:cubicBezTo>
                  <a:cubicBezTo>
                    <a:pt x="201" y="320"/>
                    <a:pt x="201" y="320"/>
                    <a:pt x="201" y="320"/>
                  </a:cubicBezTo>
                  <a:cubicBezTo>
                    <a:pt x="201" y="310"/>
                    <a:pt x="216" y="303"/>
                    <a:pt x="235" y="303"/>
                  </a:cubicBezTo>
                  <a:cubicBezTo>
                    <a:pt x="239" y="303"/>
                    <a:pt x="242" y="303"/>
                    <a:pt x="245" y="304"/>
                  </a:cubicBezTo>
                  <a:cubicBezTo>
                    <a:pt x="251" y="305"/>
                    <a:pt x="257" y="306"/>
                    <a:pt x="261" y="309"/>
                  </a:cubicBezTo>
                  <a:cubicBezTo>
                    <a:pt x="262" y="310"/>
                    <a:pt x="263" y="310"/>
                    <a:pt x="264" y="311"/>
                  </a:cubicBezTo>
                  <a:cubicBezTo>
                    <a:pt x="265" y="310"/>
                    <a:pt x="267" y="309"/>
                    <a:pt x="269" y="309"/>
                  </a:cubicBezTo>
                  <a:cubicBezTo>
                    <a:pt x="290" y="299"/>
                    <a:pt x="311" y="303"/>
                    <a:pt x="316" y="316"/>
                  </a:cubicBezTo>
                  <a:cubicBezTo>
                    <a:pt x="321" y="329"/>
                    <a:pt x="308" y="347"/>
                    <a:pt x="286" y="3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7911953" y="4527812"/>
            <a:ext cx="396000" cy="396000"/>
            <a:chOff x="1937429" y="3075806"/>
            <a:chExt cx="1186377" cy="1187209"/>
          </a:xfrm>
          <a:solidFill>
            <a:schemeClr val="bg1"/>
          </a:solidFill>
        </p:grpSpPr>
        <p:sp>
          <p:nvSpPr>
            <p:cNvPr id="50" name="Freeform 228"/>
            <p:cNvSpPr/>
            <p:nvPr/>
          </p:nvSpPr>
          <p:spPr bwMode="auto">
            <a:xfrm>
              <a:off x="1937429" y="3075806"/>
              <a:ext cx="1186377" cy="1187209"/>
            </a:xfrm>
            <a:custGeom>
              <a:avLst/>
              <a:gdLst>
                <a:gd name="T0" fmla="*/ 554 w 713"/>
                <a:gd name="T1" fmla="*/ 60 h 713"/>
                <a:gd name="T2" fmla="*/ 356 w 713"/>
                <a:gd name="T3" fmla="*/ 0 h 713"/>
                <a:gd name="T4" fmla="*/ 46 w 713"/>
                <a:gd name="T5" fmla="*/ 181 h 713"/>
                <a:gd name="T6" fmla="*/ 0 w 713"/>
                <a:gd name="T7" fmla="*/ 356 h 713"/>
                <a:gd name="T8" fmla="*/ 44 w 713"/>
                <a:gd name="T9" fmla="*/ 528 h 713"/>
                <a:gd name="T10" fmla="*/ 356 w 713"/>
                <a:gd name="T11" fmla="*/ 713 h 713"/>
                <a:gd name="T12" fmla="*/ 631 w 713"/>
                <a:gd name="T13" fmla="*/ 584 h 713"/>
                <a:gd name="T14" fmla="*/ 713 w 713"/>
                <a:gd name="T15" fmla="*/ 356 h 713"/>
                <a:gd name="T16" fmla="*/ 554 w 713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3" h="713">
                  <a:moveTo>
                    <a:pt x="554" y="60"/>
                  </a:moveTo>
                  <a:cubicBezTo>
                    <a:pt x="498" y="22"/>
                    <a:pt x="430" y="0"/>
                    <a:pt x="356" y="0"/>
                  </a:cubicBezTo>
                  <a:cubicBezTo>
                    <a:pt x="223" y="0"/>
                    <a:pt x="107" y="73"/>
                    <a:pt x="46" y="181"/>
                  </a:cubicBezTo>
                  <a:cubicBezTo>
                    <a:pt x="16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4" y="638"/>
                    <a:pt x="222" y="713"/>
                    <a:pt x="356" y="713"/>
                  </a:cubicBezTo>
                  <a:cubicBezTo>
                    <a:pt x="467" y="713"/>
                    <a:pt x="565" y="663"/>
                    <a:pt x="631" y="584"/>
                  </a:cubicBezTo>
                  <a:cubicBezTo>
                    <a:pt x="682" y="522"/>
                    <a:pt x="713" y="443"/>
                    <a:pt x="713" y="356"/>
                  </a:cubicBezTo>
                  <a:cubicBezTo>
                    <a:pt x="713" y="233"/>
                    <a:pt x="650" y="124"/>
                    <a:pt x="554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95"/>
            <p:cNvSpPr>
              <a:spLocks noEditPoints="1"/>
            </p:cNvSpPr>
            <p:nvPr/>
          </p:nvSpPr>
          <p:spPr bwMode="auto">
            <a:xfrm>
              <a:off x="2180361" y="3566663"/>
              <a:ext cx="703839" cy="498345"/>
            </a:xfrm>
            <a:custGeom>
              <a:avLst/>
              <a:gdLst>
                <a:gd name="T0" fmla="*/ 194 w 423"/>
                <a:gd name="T1" fmla="*/ 65 h 299"/>
                <a:gd name="T2" fmla="*/ 237 w 423"/>
                <a:gd name="T3" fmla="*/ 38 h 299"/>
                <a:gd name="T4" fmla="*/ 224 w 423"/>
                <a:gd name="T5" fmla="*/ 79 h 299"/>
                <a:gd name="T6" fmla="*/ 276 w 423"/>
                <a:gd name="T7" fmla="*/ 66 h 299"/>
                <a:gd name="T8" fmla="*/ 225 w 423"/>
                <a:gd name="T9" fmla="*/ 99 h 299"/>
                <a:gd name="T10" fmla="*/ 294 w 423"/>
                <a:gd name="T11" fmla="*/ 97 h 299"/>
                <a:gd name="T12" fmla="*/ 226 w 423"/>
                <a:gd name="T13" fmla="*/ 119 h 299"/>
                <a:gd name="T14" fmla="*/ 299 w 423"/>
                <a:gd name="T15" fmla="*/ 120 h 299"/>
                <a:gd name="T16" fmla="*/ 226 w 423"/>
                <a:gd name="T17" fmla="*/ 138 h 299"/>
                <a:gd name="T18" fmla="*/ 302 w 423"/>
                <a:gd name="T19" fmla="*/ 145 h 299"/>
                <a:gd name="T20" fmla="*/ 242 w 423"/>
                <a:gd name="T21" fmla="*/ 164 h 299"/>
                <a:gd name="T22" fmla="*/ 303 w 423"/>
                <a:gd name="T23" fmla="*/ 170 h 299"/>
                <a:gd name="T24" fmla="*/ 260 w 423"/>
                <a:gd name="T25" fmla="*/ 195 h 299"/>
                <a:gd name="T26" fmla="*/ 304 w 423"/>
                <a:gd name="T27" fmla="*/ 210 h 299"/>
                <a:gd name="T28" fmla="*/ 303 w 423"/>
                <a:gd name="T29" fmla="*/ 219 h 299"/>
                <a:gd name="T30" fmla="*/ 285 w 423"/>
                <a:gd name="T31" fmla="*/ 241 h 299"/>
                <a:gd name="T32" fmla="*/ 301 w 423"/>
                <a:gd name="T33" fmla="*/ 247 h 299"/>
                <a:gd name="T34" fmla="*/ 226 w 423"/>
                <a:gd name="T35" fmla="*/ 168 h 299"/>
                <a:gd name="T36" fmla="*/ 151 w 423"/>
                <a:gd name="T37" fmla="*/ 257 h 299"/>
                <a:gd name="T38" fmla="*/ 134 w 423"/>
                <a:gd name="T39" fmla="*/ 243 h 299"/>
                <a:gd name="T40" fmla="*/ 149 w 423"/>
                <a:gd name="T41" fmla="*/ 242 h 299"/>
                <a:gd name="T42" fmla="*/ 129 w 423"/>
                <a:gd name="T43" fmla="*/ 218 h 299"/>
                <a:gd name="T44" fmla="*/ 160 w 423"/>
                <a:gd name="T45" fmla="*/ 218 h 299"/>
                <a:gd name="T46" fmla="*/ 128 w 423"/>
                <a:gd name="T47" fmla="*/ 197 h 299"/>
                <a:gd name="T48" fmla="*/ 175 w 423"/>
                <a:gd name="T49" fmla="*/ 192 h 299"/>
                <a:gd name="T50" fmla="*/ 128 w 423"/>
                <a:gd name="T51" fmla="*/ 170 h 299"/>
                <a:gd name="T52" fmla="*/ 187 w 423"/>
                <a:gd name="T53" fmla="*/ 165 h 299"/>
                <a:gd name="T54" fmla="*/ 127 w 423"/>
                <a:gd name="T55" fmla="*/ 146 h 299"/>
                <a:gd name="T56" fmla="*/ 205 w 423"/>
                <a:gd name="T57" fmla="*/ 138 h 299"/>
                <a:gd name="T58" fmla="*/ 129 w 423"/>
                <a:gd name="T59" fmla="*/ 122 h 299"/>
                <a:gd name="T60" fmla="*/ 205 w 423"/>
                <a:gd name="T61" fmla="*/ 118 h 299"/>
                <a:gd name="T62" fmla="*/ 135 w 423"/>
                <a:gd name="T63" fmla="*/ 95 h 299"/>
                <a:gd name="T64" fmla="*/ 205 w 423"/>
                <a:gd name="T65" fmla="*/ 99 h 299"/>
                <a:gd name="T66" fmla="*/ 154 w 423"/>
                <a:gd name="T67" fmla="*/ 60 h 299"/>
                <a:gd name="T68" fmla="*/ 204 w 423"/>
                <a:gd name="T69" fmla="*/ 79 h 299"/>
                <a:gd name="T70" fmla="*/ 198 w 423"/>
                <a:gd name="T71" fmla="*/ 39 h 299"/>
                <a:gd name="T72" fmla="*/ 110 w 423"/>
                <a:gd name="T73" fmla="*/ 62 h 299"/>
                <a:gd name="T74" fmla="*/ 139 w 423"/>
                <a:gd name="T75" fmla="*/ 283 h 299"/>
                <a:gd name="T76" fmla="*/ 315 w 423"/>
                <a:gd name="T77" fmla="*/ 251 h 299"/>
                <a:gd name="T78" fmla="*/ 276 w 423"/>
                <a:gd name="T79" fmla="*/ 26 h 299"/>
                <a:gd name="T80" fmla="*/ 86 w 423"/>
                <a:gd name="T81" fmla="*/ 19 h 299"/>
                <a:gd name="T82" fmla="*/ 0 w 423"/>
                <a:gd name="T83" fmla="*/ 295 h 299"/>
                <a:gd name="T84" fmla="*/ 87 w 423"/>
                <a:gd name="T85" fmla="*/ 140 h 299"/>
                <a:gd name="T86" fmla="*/ 107 w 423"/>
                <a:gd name="T87" fmla="*/ 294 h 299"/>
                <a:gd name="T88" fmla="*/ 328 w 423"/>
                <a:gd name="T89" fmla="*/ 137 h 299"/>
                <a:gd name="T90" fmla="*/ 354 w 423"/>
                <a:gd name="T91" fmla="*/ 295 h 299"/>
                <a:gd name="T92" fmla="*/ 403 w 423"/>
                <a:gd name="T93" fmla="*/ 103 h 299"/>
                <a:gd name="T94" fmla="*/ 214 w 423"/>
                <a:gd name="T9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3" h="299">
                  <a:moveTo>
                    <a:pt x="198" y="39"/>
                  </a:moveTo>
                  <a:cubicBezTo>
                    <a:pt x="173" y="46"/>
                    <a:pt x="164" y="62"/>
                    <a:pt x="194" y="65"/>
                  </a:cubicBezTo>
                  <a:cubicBezTo>
                    <a:pt x="212" y="59"/>
                    <a:pt x="216" y="57"/>
                    <a:pt x="235" y="65"/>
                  </a:cubicBezTo>
                  <a:cubicBezTo>
                    <a:pt x="265" y="58"/>
                    <a:pt x="256" y="54"/>
                    <a:pt x="237" y="38"/>
                  </a:cubicBezTo>
                  <a:cubicBezTo>
                    <a:pt x="244" y="34"/>
                    <a:pt x="254" y="40"/>
                    <a:pt x="269" y="52"/>
                  </a:cubicBezTo>
                  <a:cubicBezTo>
                    <a:pt x="281" y="60"/>
                    <a:pt x="229" y="79"/>
                    <a:pt x="224" y="79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48" y="92"/>
                    <a:pt x="288" y="91"/>
                    <a:pt x="276" y="66"/>
                  </a:cubicBezTo>
                  <a:cubicBezTo>
                    <a:pt x="276" y="51"/>
                    <a:pt x="288" y="64"/>
                    <a:pt x="284" y="81"/>
                  </a:cubicBezTo>
                  <a:cubicBezTo>
                    <a:pt x="279" y="97"/>
                    <a:pt x="246" y="97"/>
                    <a:pt x="225" y="99"/>
                  </a:cubicBezTo>
                  <a:cubicBezTo>
                    <a:pt x="224" y="101"/>
                    <a:pt x="227" y="107"/>
                    <a:pt x="225" y="110"/>
                  </a:cubicBezTo>
                  <a:cubicBezTo>
                    <a:pt x="249" y="114"/>
                    <a:pt x="277" y="120"/>
                    <a:pt x="294" y="97"/>
                  </a:cubicBezTo>
                  <a:cubicBezTo>
                    <a:pt x="295" y="107"/>
                    <a:pt x="295" y="107"/>
                    <a:pt x="295" y="107"/>
                  </a:cubicBezTo>
                  <a:cubicBezTo>
                    <a:pt x="278" y="127"/>
                    <a:pt x="250" y="121"/>
                    <a:pt x="226" y="119"/>
                  </a:cubicBezTo>
                  <a:cubicBezTo>
                    <a:pt x="226" y="123"/>
                    <a:pt x="226" y="124"/>
                    <a:pt x="226" y="129"/>
                  </a:cubicBezTo>
                  <a:cubicBezTo>
                    <a:pt x="248" y="134"/>
                    <a:pt x="272" y="150"/>
                    <a:pt x="299" y="120"/>
                  </a:cubicBezTo>
                  <a:cubicBezTo>
                    <a:pt x="300" y="132"/>
                    <a:pt x="300" y="132"/>
                    <a:pt x="300" y="132"/>
                  </a:cubicBezTo>
                  <a:cubicBezTo>
                    <a:pt x="277" y="154"/>
                    <a:pt x="249" y="145"/>
                    <a:pt x="226" y="138"/>
                  </a:cubicBezTo>
                  <a:cubicBezTo>
                    <a:pt x="227" y="140"/>
                    <a:pt x="227" y="144"/>
                    <a:pt x="227" y="147"/>
                  </a:cubicBezTo>
                  <a:cubicBezTo>
                    <a:pt x="241" y="158"/>
                    <a:pt x="280" y="181"/>
                    <a:pt x="302" y="14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281" y="179"/>
                    <a:pt x="259" y="171"/>
                    <a:pt x="242" y="164"/>
                  </a:cubicBezTo>
                  <a:cubicBezTo>
                    <a:pt x="243" y="173"/>
                    <a:pt x="243" y="173"/>
                    <a:pt x="243" y="173"/>
                  </a:cubicBezTo>
                  <a:cubicBezTo>
                    <a:pt x="253" y="192"/>
                    <a:pt x="291" y="199"/>
                    <a:pt x="303" y="170"/>
                  </a:cubicBezTo>
                  <a:cubicBezTo>
                    <a:pt x="303" y="181"/>
                    <a:pt x="303" y="181"/>
                    <a:pt x="303" y="181"/>
                  </a:cubicBezTo>
                  <a:cubicBezTo>
                    <a:pt x="298" y="193"/>
                    <a:pt x="276" y="199"/>
                    <a:pt x="260" y="195"/>
                  </a:cubicBezTo>
                  <a:cubicBezTo>
                    <a:pt x="261" y="207"/>
                    <a:pt x="285" y="221"/>
                    <a:pt x="303" y="198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295" y="214"/>
                    <a:pt x="284" y="217"/>
                    <a:pt x="274" y="221"/>
                  </a:cubicBezTo>
                  <a:cubicBezTo>
                    <a:pt x="277" y="234"/>
                    <a:pt x="288" y="236"/>
                    <a:pt x="303" y="219"/>
                  </a:cubicBezTo>
                  <a:cubicBezTo>
                    <a:pt x="303" y="221"/>
                    <a:pt x="303" y="224"/>
                    <a:pt x="303" y="226"/>
                  </a:cubicBezTo>
                  <a:cubicBezTo>
                    <a:pt x="298" y="232"/>
                    <a:pt x="290" y="236"/>
                    <a:pt x="285" y="241"/>
                  </a:cubicBezTo>
                  <a:cubicBezTo>
                    <a:pt x="282" y="248"/>
                    <a:pt x="288" y="250"/>
                    <a:pt x="300" y="243"/>
                  </a:cubicBezTo>
                  <a:cubicBezTo>
                    <a:pt x="299" y="246"/>
                    <a:pt x="302" y="246"/>
                    <a:pt x="301" y="247"/>
                  </a:cubicBezTo>
                  <a:cubicBezTo>
                    <a:pt x="297" y="252"/>
                    <a:pt x="290" y="253"/>
                    <a:pt x="286" y="258"/>
                  </a:cubicBezTo>
                  <a:cubicBezTo>
                    <a:pt x="266" y="219"/>
                    <a:pt x="254" y="194"/>
                    <a:pt x="226" y="168"/>
                  </a:cubicBezTo>
                  <a:cubicBezTo>
                    <a:pt x="220" y="169"/>
                    <a:pt x="213" y="169"/>
                    <a:pt x="207" y="169"/>
                  </a:cubicBezTo>
                  <a:cubicBezTo>
                    <a:pt x="184" y="193"/>
                    <a:pt x="161" y="220"/>
                    <a:pt x="151" y="257"/>
                  </a:cubicBezTo>
                  <a:cubicBezTo>
                    <a:pt x="145" y="254"/>
                    <a:pt x="143" y="254"/>
                    <a:pt x="134" y="247"/>
                  </a:cubicBezTo>
                  <a:cubicBezTo>
                    <a:pt x="135" y="246"/>
                    <a:pt x="132" y="242"/>
                    <a:pt x="134" y="243"/>
                  </a:cubicBezTo>
                  <a:cubicBezTo>
                    <a:pt x="138" y="244"/>
                    <a:pt x="143" y="249"/>
                    <a:pt x="146" y="250"/>
                  </a:cubicBezTo>
                  <a:cubicBezTo>
                    <a:pt x="149" y="250"/>
                    <a:pt x="147" y="242"/>
                    <a:pt x="149" y="242"/>
                  </a:cubicBezTo>
                  <a:cubicBezTo>
                    <a:pt x="141" y="234"/>
                    <a:pt x="134" y="231"/>
                    <a:pt x="129" y="226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6" y="226"/>
                    <a:pt x="143" y="233"/>
                    <a:pt x="153" y="234"/>
                  </a:cubicBezTo>
                  <a:cubicBezTo>
                    <a:pt x="154" y="226"/>
                    <a:pt x="158" y="222"/>
                    <a:pt x="160" y="218"/>
                  </a:cubicBezTo>
                  <a:cubicBezTo>
                    <a:pt x="142" y="220"/>
                    <a:pt x="134" y="214"/>
                    <a:pt x="128" y="206"/>
                  </a:cubicBezTo>
                  <a:cubicBezTo>
                    <a:pt x="128" y="197"/>
                    <a:pt x="128" y="197"/>
                    <a:pt x="128" y="197"/>
                  </a:cubicBezTo>
                  <a:cubicBezTo>
                    <a:pt x="139" y="210"/>
                    <a:pt x="144" y="215"/>
                    <a:pt x="166" y="207"/>
                  </a:cubicBezTo>
                  <a:cubicBezTo>
                    <a:pt x="167" y="205"/>
                    <a:pt x="175" y="195"/>
                    <a:pt x="175" y="192"/>
                  </a:cubicBezTo>
                  <a:cubicBezTo>
                    <a:pt x="144" y="202"/>
                    <a:pt x="137" y="188"/>
                    <a:pt x="128" y="180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6" y="181"/>
                    <a:pt x="157" y="203"/>
                    <a:pt x="187" y="174"/>
                  </a:cubicBezTo>
                  <a:cubicBezTo>
                    <a:pt x="187" y="172"/>
                    <a:pt x="187" y="167"/>
                    <a:pt x="187" y="165"/>
                  </a:cubicBezTo>
                  <a:cubicBezTo>
                    <a:pt x="166" y="174"/>
                    <a:pt x="144" y="176"/>
                    <a:pt x="127" y="155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56" y="180"/>
                    <a:pt x="183" y="161"/>
                    <a:pt x="206" y="147"/>
                  </a:cubicBezTo>
                  <a:cubicBezTo>
                    <a:pt x="205" y="145"/>
                    <a:pt x="206" y="141"/>
                    <a:pt x="205" y="138"/>
                  </a:cubicBezTo>
                  <a:cubicBezTo>
                    <a:pt x="173" y="153"/>
                    <a:pt x="148" y="144"/>
                    <a:pt x="130" y="133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49" y="141"/>
                    <a:pt x="178" y="142"/>
                    <a:pt x="206" y="128"/>
                  </a:cubicBezTo>
                  <a:cubicBezTo>
                    <a:pt x="205" y="125"/>
                    <a:pt x="206" y="121"/>
                    <a:pt x="205" y="118"/>
                  </a:cubicBezTo>
                  <a:cubicBezTo>
                    <a:pt x="170" y="127"/>
                    <a:pt x="148" y="119"/>
                    <a:pt x="135" y="105"/>
                  </a:cubicBezTo>
                  <a:cubicBezTo>
                    <a:pt x="135" y="95"/>
                    <a:pt x="135" y="95"/>
                    <a:pt x="135" y="95"/>
                  </a:cubicBezTo>
                  <a:cubicBezTo>
                    <a:pt x="151" y="117"/>
                    <a:pt x="178" y="117"/>
                    <a:pt x="205" y="110"/>
                  </a:cubicBezTo>
                  <a:cubicBezTo>
                    <a:pt x="205" y="106"/>
                    <a:pt x="205" y="102"/>
                    <a:pt x="205" y="99"/>
                  </a:cubicBezTo>
                  <a:cubicBezTo>
                    <a:pt x="177" y="102"/>
                    <a:pt x="153" y="96"/>
                    <a:pt x="146" y="81"/>
                  </a:cubicBezTo>
                  <a:cubicBezTo>
                    <a:pt x="143" y="68"/>
                    <a:pt x="146" y="55"/>
                    <a:pt x="154" y="60"/>
                  </a:cubicBezTo>
                  <a:cubicBezTo>
                    <a:pt x="143" y="80"/>
                    <a:pt x="161" y="98"/>
                    <a:pt x="205" y="92"/>
                  </a:cubicBezTo>
                  <a:cubicBezTo>
                    <a:pt x="204" y="90"/>
                    <a:pt x="204" y="81"/>
                    <a:pt x="204" y="79"/>
                  </a:cubicBezTo>
                  <a:cubicBezTo>
                    <a:pt x="185" y="72"/>
                    <a:pt x="161" y="67"/>
                    <a:pt x="165" y="53"/>
                  </a:cubicBezTo>
                  <a:cubicBezTo>
                    <a:pt x="173" y="40"/>
                    <a:pt x="183" y="34"/>
                    <a:pt x="198" y="39"/>
                  </a:cubicBezTo>
                  <a:close/>
                  <a:moveTo>
                    <a:pt x="137" y="27"/>
                  </a:moveTo>
                  <a:cubicBezTo>
                    <a:pt x="120" y="27"/>
                    <a:pt x="111" y="39"/>
                    <a:pt x="110" y="62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09" y="268"/>
                    <a:pt x="117" y="281"/>
                    <a:pt x="139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309" y="282"/>
                    <a:pt x="317" y="271"/>
                    <a:pt x="315" y="25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33"/>
                    <a:pt x="302" y="25"/>
                    <a:pt x="276" y="26"/>
                  </a:cubicBezTo>
                  <a:cubicBezTo>
                    <a:pt x="137" y="27"/>
                    <a:pt x="137" y="27"/>
                    <a:pt x="137" y="27"/>
                  </a:cubicBezTo>
                  <a:close/>
                  <a:moveTo>
                    <a:pt x="86" y="19"/>
                  </a:moveTo>
                  <a:cubicBezTo>
                    <a:pt x="59" y="26"/>
                    <a:pt x="22" y="76"/>
                    <a:pt x="14" y="148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76" y="294"/>
                    <a:pt x="76" y="294"/>
                    <a:pt x="76" y="294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92" y="131"/>
                    <a:pt x="96" y="131"/>
                    <a:pt x="99" y="14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8" y="137"/>
                    <a:pt x="328" y="137"/>
                    <a:pt x="328" y="137"/>
                  </a:cubicBezTo>
                  <a:cubicBezTo>
                    <a:pt x="331" y="131"/>
                    <a:pt x="334" y="130"/>
                    <a:pt x="338" y="134"/>
                  </a:cubicBezTo>
                  <a:cubicBezTo>
                    <a:pt x="354" y="295"/>
                    <a:pt x="354" y="295"/>
                    <a:pt x="354" y="295"/>
                  </a:cubicBezTo>
                  <a:cubicBezTo>
                    <a:pt x="423" y="298"/>
                    <a:pt x="423" y="298"/>
                    <a:pt x="423" y="298"/>
                  </a:cubicBezTo>
                  <a:cubicBezTo>
                    <a:pt x="403" y="103"/>
                    <a:pt x="403" y="103"/>
                    <a:pt x="403" y="103"/>
                  </a:cubicBezTo>
                  <a:cubicBezTo>
                    <a:pt x="401" y="65"/>
                    <a:pt x="385" y="42"/>
                    <a:pt x="349" y="26"/>
                  </a:cubicBezTo>
                  <a:cubicBezTo>
                    <a:pt x="349" y="26"/>
                    <a:pt x="285" y="0"/>
                    <a:pt x="214" y="0"/>
                  </a:cubicBezTo>
                  <a:cubicBezTo>
                    <a:pt x="130" y="0"/>
                    <a:pt x="86" y="19"/>
                    <a:pt x="8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Oval 296"/>
            <p:cNvSpPr>
              <a:spLocks noChangeArrowheads="1"/>
            </p:cNvSpPr>
            <p:nvPr/>
          </p:nvSpPr>
          <p:spPr bwMode="auto">
            <a:xfrm>
              <a:off x="2375040" y="3187289"/>
              <a:ext cx="311153" cy="3111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>
            <a:grpSpLocks noChangeAspect="1"/>
          </p:cNvGrpSpPr>
          <p:nvPr/>
        </p:nvGrpSpPr>
        <p:grpSpPr>
          <a:xfrm>
            <a:off x="8471701" y="4527812"/>
            <a:ext cx="396000" cy="396000"/>
            <a:chOff x="5722020" y="3075806"/>
            <a:chExt cx="1188041" cy="1187209"/>
          </a:xfrm>
          <a:solidFill>
            <a:schemeClr val="bg1"/>
          </a:solidFill>
        </p:grpSpPr>
        <p:sp>
          <p:nvSpPr>
            <p:cNvPr id="54" name="Freeform 234"/>
            <p:cNvSpPr/>
            <p:nvPr/>
          </p:nvSpPr>
          <p:spPr bwMode="auto">
            <a:xfrm>
              <a:off x="5722020" y="3075806"/>
              <a:ext cx="1188041" cy="1187209"/>
            </a:xfrm>
            <a:custGeom>
              <a:avLst/>
              <a:gdLst>
                <a:gd name="T0" fmla="*/ 555 w 714"/>
                <a:gd name="T1" fmla="*/ 60 h 713"/>
                <a:gd name="T2" fmla="*/ 357 w 714"/>
                <a:gd name="T3" fmla="*/ 0 h 713"/>
                <a:gd name="T4" fmla="*/ 46 w 714"/>
                <a:gd name="T5" fmla="*/ 181 h 713"/>
                <a:gd name="T6" fmla="*/ 0 w 714"/>
                <a:gd name="T7" fmla="*/ 356 h 713"/>
                <a:gd name="T8" fmla="*/ 44 w 714"/>
                <a:gd name="T9" fmla="*/ 528 h 713"/>
                <a:gd name="T10" fmla="*/ 357 w 714"/>
                <a:gd name="T11" fmla="*/ 713 h 713"/>
                <a:gd name="T12" fmla="*/ 631 w 714"/>
                <a:gd name="T13" fmla="*/ 584 h 713"/>
                <a:gd name="T14" fmla="*/ 714 w 714"/>
                <a:gd name="T15" fmla="*/ 356 h 713"/>
                <a:gd name="T16" fmla="*/ 555 w 714"/>
                <a:gd name="T17" fmla="*/ 6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4" h="713">
                  <a:moveTo>
                    <a:pt x="555" y="60"/>
                  </a:moveTo>
                  <a:cubicBezTo>
                    <a:pt x="498" y="22"/>
                    <a:pt x="430" y="0"/>
                    <a:pt x="357" y="0"/>
                  </a:cubicBezTo>
                  <a:cubicBezTo>
                    <a:pt x="224" y="0"/>
                    <a:pt x="107" y="73"/>
                    <a:pt x="46" y="181"/>
                  </a:cubicBezTo>
                  <a:cubicBezTo>
                    <a:pt x="17" y="233"/>
                    <a:pt x="0" y="293"/>
                    <a:pt x="0" y="356"/>
                  </a:cubicBezTo>
                  <a:cubicBezTo>
                    <a:pt x="0" y="419"/>
                    <a:pt x="16" y="477"/>
                    <a:pt x="44" y="528"/>
                  </a:cubicBezTo>
                  <a:cubicBezTo>
                    <a:pt x="105" y="638"/>
                    <a:pt x="222" y="713"/>
                    <a:pt x="357" y="713"/>
                  </a:cubicBezTo>
                  <a:cubicBezTo>
                    <a:pt x="467" y="713"/>
                    <a:pt x="566" y="663"/>
                    <a:pt x="631" y="584"/>
                  </a:cubicBezTo>
                  <a:cubicBezTo>
                    <a:pt x="683" y="522"/>
                    <a:pt x="714" y="443"/>
                    <a:pt x="714" y="356"/>
                  </a:cubicBezTo>
                  <a:cubicBezTo>
                    <a:pt x="714" y="233"/>
                    <a:pt x="651" y="124"/>
                    <a:pt x="555" y="60"/>
                  </a:cubicBezTo>
                  <a:close/>
                </a:path>
              </a:pathLst>
            </a:custGeom>
            <a:solidFill>
              <a:srgbClr val="FF7F7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10"/>
            <p:cNvSpPr>
              <a:spLocks noEditPoints="1"/>
            </p:cNvSpPr>
            <p:nvPr/>
          </p:nvSpPr>
          <p:spPr bwMode="auto">
            <a:xfrm>
              <a:off x="5881757" y="3270485"/>
              <a:ext cx="898518" cy="796187"/>
            </a:xfrm>
            <a:custGeom>
              <a:avLst/>
              <a:gdLst>
                <a:gd name="T0" fmla="*/ 257 w 540"/>
                <a:gd name="T1" fmla="*/ 305 h 478"/>
                <a:gd name="T2" fmla="*/ 240 w 540"/>
                <a:gd name="T3" fmla="*/ 257 h 478"/>
                <a:gd name="T4" fmla="*/ 172 w 540"/>
                <a:gd name="T5" fmla="*/ 477 h 478"/>
                <a:gd name="T6" fmla="*/ 0 w 540"/>
                <a:gd name="T7" fmla="*/ 166 h 478"/>
                <a:gd name="T8" fmla="*/ 52 w 540"/>
                <a:gd name="T9" fmla="*/ 146 h 478"/>
                <a:gd name="T10" fmla="*/ 64 w 540"/>
                <a:gd name="T11" fmla="*/ 179 h 478"/>
                <a:gd name="T12" fmla="*/ 142 w 540"/>
                <a:gd name="T13" fmla="*/ 171 h 478"/>
                <a:gd name="T14" fmla="*/ 199 w 540"/>
                <a:gd name="T15" fmla="*/ 166 h 478"/>
                <a:gd name="T16" fmla="*/ 207 w 540"/>
                <a:gd name="T17" fmla="*/ 230 h 478"/>
                <a:gd name="T18" fmla="*/ 216 w 540"/>
                <a:gd name="T19" fmla="*/ 181 h 478"/>
                <a:gd name="T20" fmla="*/ 282 w 540"/>
                <a:gd name="T21" fmla="*/ 170 h 478"/>
                <a:gd name="T22" fmla="*/ 358 w 540"/>
                <a:gd name="T23" fmla="*/ 175 h 478"/>
                <a:gd name="T24" fmla="*/ 374 w 540"/>
                <a:gd name="T25" fmla="*/ 171 h 478"/>
                <a:gd name="T26" fmla="*/ 500 w 540"/>
                <a:gd name="T27" fmla="*/ 188 h 478"/>
                <a:gd name="T28" fmla="*/ 504 w 540"/>
                <a:gd name="T29" fmla="*/ 236 h 478"/>
                <a:gd name="T30" fmla="*/ 506 w 540"/>
                <a:gd name="T31" fmla="*/ 213 h 478"/>
                <a:gd name="T32" fmla="*/ 429 w 540"/>
                <a:gd name="T33" fmla="*/ 173 h 478"/>
                <a:gd name="T34" fmla="*/ 364 w 540"/>
                <a:gd name="T35" fmla="*/ 177 h 478"/>
                <a:gd name="T36" fmla="*/ 362 w 540"/>
                <a:gd name="T37" fmla="*/ 175 h 478"/>
                <a:gd name="T38" fmla="*/ 342 w 540"/>
                <a:gd name="T39" fmla="*/ 166 h 478"/>
                <a:gd name="T40" fmla="*/ 220 w 540"/>
                <a:gd name="T41" fmla="*/ 177 h 478"/>
                <a:gd name="T42" fmla="*/ 207 w 540"/>
                <a:gd name="T43" fmla="*/ 212 h 478"/>
                <a:gd name="T44" fmla="*/ 194 w 540"/>
                <a:gd name="T45" fmla="*/ 180 h 478"/>
                <a:gd name="T46" fmla="*/ 64 w 540"/>
                <a:gd name="T47" fmla="*/ 167 h 478"/>
                <a:gd name="T48" fmla="*/ 54 w 540"/>
                <a:gd name="T49" fmla="*/ 137 h 478"/>
                <a:gd name="T50" fmla="*/ 25 w 540"/>
                <a:gd name="T51" fmla="*/ 80 h 478"/>
                <a:gd name="T52" fmla="*/ 50 w 540"/>
                <a:gd name="T53" fmla="*/ 81 h 478"/>
                <a:gd name="T54" fmla="*/ 53 w 540"/>
                <a:gd name="T55" fmla="*/ 108 h 478"/>
                <a:gd name="T56" fmla="*/ 80 w 540"/>
                <a:gd name="T57" fmla="*/ 85 h 478"/>
                <a:gd name="T58" fmla="*/ 105 w 540"/>
                <a:gd name="T59" fmla="*/ 95 h 478"/>
                <a:gd name="T60" fmla="*/ 124 w 540"/>
                <a:gd name="T61" fmla="*/ 85 h 478"/>
                <a:gd name="T62" fmla="*/ 197 w 540"/>
                <a:gd name="T63" fmla="*/ 80 h 478"/>
                <a:gd name="T64" fmla="*/ 201 w 540"/>
                <a:gd name="T65" fmla="*/ 104 h 478"/>
                <a:gd name="T66" fmla="*/ 238 w 540"/>
                <a:gd name="T67" fmla="*/ 85 h 478"/>
                <a:gd name="T68" fmla="*/ 352 w 540"/>
                <a:gd name="T69" fmla="*/ 82 h 478"/>
                <a:gd name="T70" fmla="*/ 363 w 540"/>
                <a:gd name="T71" fmla="*/ 105 h 478"/>
                <a:gd name="T72" fmla="*/ 394 w 540"/>
                <a:gd name="T73" fmla="*/ 85 h 478"/>
                <a:gd name="T74" fmla="*/ 417 w 540"/>
                <a:gd name="T75" fmla="*/ 84 h 478"/>
                <a:gd name="T76" fmla="*/ 501 w 540"/>
                <a:gd name="T77" fmla="*/ 64 h 478"/>
                <a:gd name="T78" fmla="*/ 510 w 540"/>
                <a:gd name="T79" fmla="*/ 87 h 478"/>
                <a:gd name="T80" fmla="*/ 502 w 540"/>
                <a:gd name="T81" fmla="*/ 61 h 478"/>
                <a:gd name="T82" fmla="*/ 404 w 540"/>
                <a:gd name="T83" fmla="*/ 90 h 478"/>
                <a:gd name="T84" fmla="*/ 379 w 540"/>
                <a:gd name="T85" fmla="*/ 80 h 478"/>
                <a:gd name="T86" fmla="*/ 359 w 540"/>
                <a:gd name="T87" fmla="*/ 66 h 478"/>
                <a:gd name="T88" fmla="*/ 354 w 540"/>
                <a:gd name="T89" fmla="*/ 67 h 478"/>
                <a:gd name="T90" fmla="*/ 253 w 540"/>
                <a:gd name="T91" fmla="*/ 84 h 478"/>
                <a:gd name="T92" fmla="*/ 232 w 540"/>
                <a:gd name="T93" fmla="*/ 81 h 478"/>
                <a:gd name="T94" fmla="*/ 205 w 540"/>
                <a:gd name="T95" fmla="*/ 74 h 478"/>
                <a:gd name="T96" fmla="*/ 126 w 540"/>
                <a:gd name="T97" fmla="*/ 82 h 478"/>
                <a:gd name="T98" fmla="*/ 104 w 540"/>
                <a:gd name="T99" fmla="*/ 93 h 478"/>
                <a:gd name="T100" fmla="*/ 93 w 540"/>
                <a:gd name="T101" fmla="*/ 87 h 478"/>
                <a:gd name="T102" fmla="*/ 59 w 540"/>
                <a:gd name="T103" fmla="*/ 96 h 478"/>
                <a:gd name="T104" fmla="*/ 52 w 540"/>
                <a:gd name="T105" fmla="*/ 66 h 478"/>
                <a:gd name="T106" fmla="*/ 357 w 540"/>
                <a:gd name="T107" fmla="*/ 63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0" h="478">
                  <a:moveTo>
                    <a:pt x="239" y="195"/>
                  </a:moveTo>
                  <a:cubicBezTo>
                    <a:pt x="203" y="99"/>
                    <a:pt x="254" y="48"/>
                    <a:pt x="313" y="26"/>
                  </a:cubicBezTo>
                  <a:cubicBezTo>
                    <a:pt x="378" y="0"/>
                    <a:pt x="476" y="92"/>
                    <a:pt x="540" y="189"/>
                  </a:cubicBezTo>
                  <a:cubicBezTo>
                    <a:pt x="534" y="333"/>
                    <a:pt x="374" y="420"/>
                    <a:pt x="352" y="417"/>
                  </a:cubicBezTo>
                  <a:cubicBezTo>
                    <a:pt x="285" y="447"/>
                    <a:pt x="240" y="377"/>
                    <a:pt x="257" y="305"/>
                  </a:cubicBezTo>
                  <a:cubicBezTo>
                    <a:pt x="250" y="296"/>
                    <a:pt x="228" y="277"/>
                    <a:pt x="228" y="335"/>
                  </a:cubicBezTo>
                  <a:cubicBezTo>
                    <a:pt x="228" y="383"/>
                    <a:pt x="228" y="430"/>
                    <a:pt x="228" y="478"/>
                  </a:cubicBezTo>
                  <a:cubicBezTo>
                    <a:pt x="214" y="478"/>
                    <a:pt x="200" y="478"/>
                    <a:pt x="186" y="478"/>
                  </a:cubicBezTo>
                  <a:cubicBezTo>
                    <a:pt x="186" y="422"/>
                    <a:pt x="186" y="367"/>
                    <a:pt x="186" y="311"/>
                  </a:cubicBezTo>
                  <a:cubicBezTo>
                    <a:pt x="194" y="280"/>
                    <a:pt x="209" y="258"/>
                    <a:pt x="240" y="257"/>
                  </a:cubicBezTo>
                  <a:cubicBezTo>
                    <a:pt x="265" y="257"/>
                    <a:pt x="289" y="257"/>
                    <a:pt x="314" y="257"/>
                  </a:cubicBezTo>
                  <a:cubicBezTo>
                    <a:pt x="314" y="251"/>
                    <a:pt x="314" y="245"/>
                    <a:pt x="314" y="239"/>
                  </a:cubicBezTo>
                  <a:cubicBezTo>
                    <a:pt x="279" y="239"/>
                    <a:pt x="245" y="239"/>
                    <a:pt x="210" y="239"/>
                  </a:cubicBezTo>
                  <a:cubicBezTo>
                    <a:pt x="175" y="250"/>
                    <a:pt x="173" y="277"/>
                    <a:pt x="172" y="305"/>
                  </a:cubicBezTo>
                  <a:cubicBezTo>
                    <a:pt x="172" y="362"/>
                    <a:pt x="172" y="420"/>
                    <a:pt x="172" y="477"/>
                  </a:cubicBezTo>
                  <a:cubicBezTo>
                    <a:pt x="157" y="477"/>
                    <a:pt x="144" y="477"/>
                    <a:pt x="129" y="477"/>
                  </a:cubicBezTo>
                  <a:cubicBezTo>
                    <a:pt x="129" y="419"/>
                    <a:pt x="129" y="361"/>
                    <a:pt x="129" y="303"/>
                  </a:cubicBezTo>
                  <a:cubicBezTo>
                    <a:pt x="145" y="234"/>
                    <a:pt x="183" y="187"/>
                    <a:pt x="239" y="195"/>
                  </a:cubicBezTo>
                  <a:close/>
                  <a:moveTo>
                    <a:pt x="2" y="162"/>
                  </a:moveTo>
                  <a:cubicBezTo>
                    <a:pt x="0" y="166"/>
                    <a:pt x="0" y="166"/>
                    <a:pt x="0" y="166"/>
                  </a:cubicBezTo>
                  <a:cubicBezTo>
                    <a:pt x="10" y="170"/>
                    <a:pt x="12" y="171"/>
                    <a:pt x="24" y="168"/>
                  </a:cubicBezTo>
                  <a:cubicBezTo>
                    <a:pt x="32" y="168"/>
                    <a:pt x="40" y="168"/>
                    <a:pt x="47" y="172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0"/>
                    <a:pt x="50" y="170"/>
                    <a:pt x="50" y="170"/>
                  </a:cubicBezTo>
                  <a:cubicBezTo>
                    <a:pt x="50" y="162"/>
                    <a:pt x="50" y="153"/>
                    <a:pt x="52" y="146"/>
                  </a:cubicBezTo>
                  <a:cubicBezTo>
                    <a:pt x="53" y="155"/>
                    <a:pt x="53" y="165"/>
                    <a:pt x="52" y="175"/>
                  </a:cubicBezTo>
                  <a:cubicBezTo>
                    <a:pt x="52" y="180"/>
                    <a:pt x="50" y="211"/>
                    <a:pt x="55" y="212"/>
                  </a:cubicBezTo>
                  <a:cubicBezTo>
                    <a:pt x="58" y="212"/>
                    <a:pt x="60" y="208"/>
                    <a:pt x="61" y="202"/>
                  </a:cubicBezTo>
                  <a:cubicBezTo>
                    <a:pt x="62" y="196"/>
                    <a:pt x="63" y="187"/>
                    <a:pt x="64" y="179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4" y="175"/>
                    <a:pt x="65" y="172"/>
                    <a:pt x="67" y="170"/>
                  </a:cubicBezTo>
                  <a:cubicBezTo>
                    <a:pt x="69" y="169"/>
                    <a:pt x="73" y="168"/>
                    <a:pt x="78" y="168"/>
                  </a:cubicBezTo>
                  <a:cubicBezTo>
                    <a:pt x="85" y="166"/>
                    <a:pt x="95" y="155"/>
                    <a:pt x="102" y="160"/>
                  </a:cubicBezTo>
                  <a:cubicBezTo>
                    <a:pt x="104" y="158"/>
                    <a:pt x="117" y="156"/>
                    <a:pt x="121" y="160"/>
                  </a:cubicBezTo>
                  <a:cubicBezTo>
                    <a:pt x="128" y="162"/>
                    <a:pt x="135" y="166"/>
                    <a:pt x="142" y="171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9" y="183"/>
                    <a:pt x="176" y="187"/>
                    <a:pt x="195" y="184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0"/>
                    <a:pt x="199" y="173"/>
                    <a:pt x="199" y="166"/>
                  </a:cubicBezTo>
                  <a:cubicBezTo>
                    <a:pt x="199" y="160"/>
                    <a:pt x="200" y="153"/>
                    <a:pt x="201" y="150"/>
                  </a:cubicBezTo>
                  <a:cubicBezTo>
                    <a:pt x="203" y="156"/>
                    <a:pt x="203" y="165"/>
                    <a:pt x="203" y="175"/>
                  </a:cubicBezTo>
                  <a:cubicBezTo>
                    <a:pt x="204" y="181"/>
                    <a:pt x="196" y="234"/>
                    <a:pt x="204" y="233"/>
                  </a:cubicBezTo>
                  <a:cubicBezTo>
                    <a:pt x="204" y="233"/>
                    <a:pt x="204" y="233"/>
                    <a:pt x="204" y="233"/>
                  </a:cubicBezTo>
                  <a:cubicBezTo>
                    <a:pt x="205" y="233"/>
                    <a:pt x="206" y="232"/>
                    <a:pt x="207" y="230"/>
                  </a:cubicBezTo>
                  <a:cubicBezTo>
                    <a:pt x="208" y="228"/>
                    <a:pt x="210" y="222"/>
                    <a:pt x="211" y="213"/>
                  </a:cubicBezTo>
                  <a:cubicBezTo>
                    <a:pt x="213" y="208"/>
                    <a:pt x="213" y="201"/>
                    <a:pt x="213" y="195"/>
                  </a:cubicBezTo>
                  <a:cubicBezTo>
                    <a:pt x="213" y="189"/>
                    <a:pt x="213" y="184"/>
                    <a:pt x="214" y="182"/>
                  </a:cubicBezTo>
                  <a:cubicBezTo>
                    <a:pt x="214" y="181"/>
                    <a:pt x="214" y="181"/>
                    <a:pt x="215" y="181"/>
                  </a:cubicBezTo>
                  <a:cubicBezTo>
                    <a:pt x="216" y="181"/>
                    <a:pt x="216" y="181"/>
                    <a:pt x="216" y="181"/>
                  </a:cubicBezTo>
                  <a:cubicBezTo>
                    <a:pt x="217" y="181"/>
                    <a:pt x="218" y="181"/>
                    <a:pt x="220" y="181"/>
                  </a:cubicBezTo>
                  <a:cubicBezTo>
                    <a:pt x="224" y="182"/>
                    <a:pt x="228" y="182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9" y="172"/>
                    <a:pt x="249" y="172"/>
                    <a:pt x="261" y="172"/>
                  </a:cubicBezTo>
                  <a:cubicBezTo>
                    <a:pt x="263" y="173"/>
                    <a:pt x="282" y="172"/>
                    <a:pt x="282" y="170"/>
                  </a:cubicBezTo>
                  <a:cubicBezTo>
                    <a:pt x="304" y="169"/>
                    <a:pt x="320" y="170"/>
                    <a:pt x="341" y="170"/>
                  </a:cubicBezTo>
                  <a:cubicBezTo>
                    <a:pt x="341" y="170"/>
                    <a:pt x="341" y="170"/>
                    <a:pt x="341" y="170"/>
                  </a:cubicBezTo>
                  <a:cubicBezTo>
                    <a:pt x="344" y="171"/>
                    <a:pt x="348" y="171"/>
                    <a:pt x="351" y="171"/>
                  </a:cubicBezTo>
                  <a:cubicBezTo>
                    <a:pt x="356" y="168"/>
                    <a:pt x="357" y="156"/>
                    <a:pt x="358" y="143"/>
                  </a:cubicBezTo>
                  <a:cubicBezTo>
                    <a:pt x="358" y="150"/>
                    <a:pt x="358" y="160"/>
                    <a:pt x="358" y="175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9"/>
                    <a:pt x="354" y="217"/>
                    <a:pt x="362" y="213"/>
                  </a:cubicBezTo>
                  <a:cubicBezTo>
                    <a:pt x="365" y="210"/>
                    <a:pt x="366" y="202"/>
                    <a:pt x="367" y="198"/>
                  </a:cubicBezTo>
                  <a:cubicBezTo>
                    <a:pt x="367" y="193"/>
                    <a:pt x="368" y="188"/>
                    <a:pt x="369" y="178"/>
                  </a:cubicBezTo>
                  <a:cubicBezTo>
                    <a:pt x="369" y="172"/>
                    <a:pt x="371" y="170"/>
                    <a:pt x="374" y="171"/>
                  </a:cubicBezTo>
                  <a:cubicBezTo>
                    <a:pt x="377" y="171"/>
                    <a:pt x="380" y="173"/>
                    <a:pt x="383" y="175"/>
                  </a:cubicBezTo>
                  <a:cubicBezTo>
                    <a:pt x="389" y="179"/>
                    <a:pt x="401" y="178"/>
                    <a:pt x="408" y="178"/>
                  </a:cubicBezTo>
                  <a:cubicBezTo>
                    <a:pt x="415" y="178"/>
                    <a:pt x="422" y="178"/>
                    <a:pt x="429" y="177"/>
                  </a:cubicBezTo>
                  <a:cubicBezTo>
                    <a:pt x="429" y="177"/>
                    <a:pt x="465" y="179"/>
                    <a:pt x="468" y="179"/>
                  </a:cubicBezTo>
                  <a:cubicBezTo>
                    <a:pt x="479" y="181"/>
                    <a:pt x="490" y="183"/>
                    <a:pt x="500" y="188"/>
                  </a:cubicBezTo>
                  <a:cubicBezTo>
                    <a:pt x="501" y="181"/>
                    <a:pt x="502" y="174"/>
                    <a:pt x="503" y="166"/>
                  </a:cubicBezTo>
                  <a:cubicBezTo>
                    <a:pt x="503" y="171"/>
                    <a:pt x="503" y="175"/>
                    <a:pt x="503" y="179"/>
                  </a:cubicBezTo>
                  <a:cubicBezTo>
                    <a:pt x="503" y="191"/>
                    <a:pt x="502" y="203"/>
                    <a:pt x="502" y="213"/>
                  </a:cubicBezTo>
                  <a:cubicBezTo>
                    <a:pt x="502" y="213"/>
                    <a:pt x="502" y="213"/>
                    <a:pt x="502" y="213"/>
                  </a:cubicBezTo>
                  <a:cubicBezTo>
                    <a:pt x="502" y="221"/>
                    <a:pt x="501" y="229"/>
                    <a:pt x="504" y="236"/>
                  </a:cubicBezTo>
                  <a:cubicBezTo>
                    <a:pt x="508" y="235"/>
                    <a:pt x="508" y="235"/>
                    <a:pt x="508" y="235"/>
                  </a:cubicBezTo>
                  <a:cubicBezTo>
                    <a:pt x="505" y="228"/>
                    <a:pt x="506" y="220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6" y="213"/>
                    <a:pt x="506" y="213"/>
                    <a:pt x="506" y="213"/>
                  </a:cubicBezTo>
                  <a:cubicBezTo>
                    <a:pt x="507" y="203"/>
                    <a:pt x="507" y="191"/>
                    <a:pt x="507" y="179"/>
                  </a:cubicBezTo>
                  <a:cubicBezTo>
                    <a:pt x="507" y="169"/>
                    <a:pt x="507" y="159"/>
                    <a:pt x="506" y="150"/>
                  </a:cubicBezTo>
                  <a:cubicBezTo>
                    <a:pt x="499" y="156"/>
                    <a:pt x="498" y="174"/>
                    <a:pt x="496" y="182"/>
                  </a:cubicBezTo>
                  <a:cubicBezTo>
                    <a:pt x="488" y="179"/>
                    <a:pt x="479" y="177"/>
                    <a:pt x="469" y="175"/>
                  </a:cubicBezTo>
                  <a:cubicBezTo>
                    <a:pt x="457" y="173"/>
                    <a:pt x="443" y="173"/>
                    <a:pt x="429" y="173"/>
                  </a:cubicBezTo>
                  <a:cubicBezTo>
                    <a:pt x="422" y="174"/>
                    <a:pt x="415" y="174"/>
                    <a:pt x="408" y="174"/>
                  </a:cubicBezTo>
                  <a:cubicBezTo>
                    <a:pt x="403" y="174"/>
                    <a:pt x="389" y="175"/>
                    <a:pt x="385" y="172"/>
                  </a:cubicBezTo>
                  <a:cubicBezTo>
                    <a:pt x="382" y="170"/>
                    <a:pt x="378" y="167"/>
                    <a:pt x="375" y="167"/>
                  </a:cubicBezTo>
                  <a:cubicBezTo>
                    <a:pt x="370" y="166"/>
                    <a:pt x="366" y="168"/>
                    <a:pt x="364" y="177"/>
                  </a:cubicBezTo>
                  <a:cubicBezTo>
                    <a:pt x="364" y="177"/>
                    <a:pt x="364" y="177"/>
                    <a:pt x="364" y="177"/>
                  </a:cubicBezTo>
                  <a:cubicBezTo>
                    <a:pt x="364" y="187"/>
                    <a:pt x="363" y="193"/>
                    <a:pt x="362" y="197"/>
                  </a:cubicBezTo>
                  <a:cubicBezTo>
                    <a:pt x="362" y="200"/>
                    <a:pt x="362" y="202"/>
                    <a:pt x="361" y="204"/>
                  </a:cubicBezTo>
                  <a:cubicBezTo>
                    <a:pt x="361" y="202"/>
                    <a:pt x="361" y="198"/>
                    <a:pt x="361" y="195"/>
                  </a:cubicBezTo>
                  <a:cubicBezTo>
                    <a:pt x="362" y="189"/>
                    <a:pt x="362" y="182"/>
                    <a:pt x="362" y="175"/>
                  </a:cubicBezTo>
                  <a:cubicBezTo>
                    <a:pt x="362" y="175"/>
                    <a:pt x="362" y="175"/>
                    <a:pt x="362" y="175"/>
                  </a:cubicBezTo>
                  <a:cubicBezTo>
                    <a:pt x="362" y="134"/>
                    <a:pt x="361" y="125"/>
                    <a:pt x="359" y="125"/>
                  </a:cubicBezTo>
                  <a:cubicBezTo>
                    <a:pt x="352" y="125"/>
                    <a:pt x="355" y="161"/>
                    <a:pt x="349" y="167"/>
                  </a:cubicBezTo>
                  <a:cubicBezTo>
                    <a:pt x="347" y="167"/>
                    <a:pt x="344" y="167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42" y="166"/>
                    <a:pt x="342" y="166"/>
                    <a:pt x="342" y="166"/>
                  </a:cubicBezTo>
                  <a:cubicBezTo>
                    <a:pt x="316" y="165"/>
                    <a:pt x="313" y="163"/>
                    <a:pt x="282" y="166"/>
                  </a:cubicBezTo>
                  <a:cubicBezTo>
                    <a:pt x="281" y="168"/>
                    <a:pt x="262" y="169"/>
                    <a:pt x="261" y="168"/>
                  </a:cubicBezTo>
                  <a:cubicBezTo>
                    <a:pt x="249" y="168"/>
                    <a:pt x="237" y="168"/>
                    <a:pt x="232" y="174"/>
                  </a:cubicBezTo>
                  <a:cubicBezTo>
                    <a:pt x="227" y="178"/>
                    <a:pt x="224" y="178"/>
                    <a:pt x="220" y="177"/>
                  </a:cubicBezTo>
                  <a:cubicBezTo>
                    <a:pt x="219" y="177"/>
                    <a:pt x="217" y="177"/>
                    <a:pt x="216" y="177"/>
                  </a:cubicBezTo>
                  <a:cubicBezTo>
                    <a:pt x="213" y="176"/>
                    <a:pt x="211" y="178"/>
                    <a:pt x="210" y="181"/>
                  </a:cubicBezTo>
                  <a:cubicBezTo>
                    <a:pt x="209" y="184"/>
                    <a:pt x="209" y="189"/>
                    <a:pt x="209" y="195"/>
                  </a:cubicBezTo>
                  <a:cubicBezTo>
                    <a:pt x="209" y="201"/>
                    <a:pt x="209" y="208"/>
                    <a:pt x="208" y="212"/>
                  </a:cubicBezTo>
                  <a:cubicBezTo>
                    <a:pt x="207" y="212"/>
                    <a:pt x="207" y="212"/>
                    <a:pt x="207" y="212"/>
                  </a:cubicBezTo>
                  <a:cubicBezTo>
                    <a:pt x="206" y="219"/>
                    <a:pt x="205" y="223"/>
                    <a:pt x="204" y="226"/>
                  </a:cubicBezTo>
                  <a:cubicBezTo>
                    <a:pt x="203" y="210"/>
                    <a:pt x="207" y="192"/>
                    <a:pt x="207" y="175"/>
                  </a:cubicBezTo>
                  <a:cubicBezTo>
                    <a:pt x="207" y="165"/>
                    <a:pt x="207" y="153"/>
                    <a:pt x="202" y="142"/>
                  </a:cubicBezTo>
                  <a:cubicBezTo>
                    <a:pt x="196" y="146"/>
                    <a:pt x="196" y="158"/>
                    <a:pt x="195" y="166"/>
                  </a:cubicBezTo>
                  <a:cubicBezTo>
                    <a:pt x="195" y="171"/>
                    <a:pt x="195" y="177"/>
                    <a:pt x="194" y="180"/>
                  </a:cubicBezTo>
                  <a:cubicBezTo>
                    <a:pt x="176" y="183"/>
                    <a:pt x="160" y="179"/>
                    <a:pt x="144" y="168"/>
                  </a:cubicBezTo>
                  <a:cubicBezTo>
                    <a:pt x="137" y="163"/>
                    <a:pt x="130" y="158"/>
                    <a:pt x="122" y="156"/>
                  </a:cubicBezTo>
                  <a:cubicBezTo>
                    <a:pt x="114" y="152"/>
                    <a:pt x="108" y="153"/>
                    <a:pt x="103" y="156"/>
                  </a:cubicBezTo>
                  <a:cubicBezTo>
                    <a:pt x="95" y="152"/>
                    <a:pt x="84" y="159"/>
                    <a:pt x="78" y="164"/>
                  </a:cubicBezTo>
                  <a:cubicBezTo>
                    <a:pt x="72" y="164"/>
                    <a:pt x="67" y="165"/>
                    <a:pt x="64" y="167"/>
                  </a:cubicBezTo>
                  <a:cubicBezTo>
                    <a:pt x="61" y="170"/>
                    <a:pt x="60" y="173"/>
                    <a:pt x="60" y="179"/>
                  </a:cubicBezTo>
                  <a:cubicBezTo>
                    <a:pt x="59" y="187"/>
                    <a:pt x="58" y="195"/>
                    <a:pt x="57" y="201"/>
                  </a:cubicBezTo>
                  <a:cubicBezTo>
                    <a:pt x="57" y="202"/>
                    <a:pt x="57" y="203"/>
                    <a:pt x="56" y="203"/>
                  </a:cubicBezTo>
                  <a:cubicBezTo>
                    <a:pt x="56" y="194"/>
                    <a:pt x="56" y="185"/>
                    <a:pt x="56" y="175"/>
                  </a:cubicBezTo>
                  <a:cubicBezTo>
                    <a:pt x="57" y="161"/>
                    <a:pt x="57" y="148"/>
                    <a:pt x="54" y="137"/>
                  </a:cubicBezTo>
                  <a:cubicBezTo>
                    <a:pt x="50" y="138"/>
                    <a:pt x="51" y="140"/>
                    <a:pt x="48" y="146"/>
                  </a:cubicBezTo>
                  <a:cubicBezTo>
                    <a:pt x="47" y="151"/>
                    <a:pt x="46" y="158"/>
                    <a:pt x="46" y="167"/>
                  </a:cubicBezTo>
                  <a:cubicBezTo>
                    <a:pt x="39" y="164"/>
                    <a:pt x="32" y="164"/>
                    <a:pt x="24" y="164"/>
                  </a:cubicBezTo>
                  <a:cubicBezTo>
                    <a:pt x="13" y="165"/>
                    <a:pt x="12" y="166"/>
                    <a:pt x="2" y="162"/>
                  </a:cubicBezTo>
                  <a:close/>
                  <a:moveTo>
                    <a:pt x="25" y="80"/>
                  </a:moveTo>
                  <a:cubicBezTo>
                    <a:pt x="23" y="83"/>
                    <a:pt x="23" y="83"/>
                    <a:pt x="23" y="83"/>
                  </a:cubicBezTo>
                  <a:cubicBezTo>
                    <a:pt x="27" y="85"/>
                    <a:pt x="31" y="86"/>
                    <a:pt x="36" y="86"/>
                  </a:cubicBezTo>
                  <a:cubicBezTo>
                    <a:pt x="40" y="86"/>
                    <a:pt x="45" y="85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52" y="73"/>
                    <a:pt x="51" y="69"/>
                    <a:pt x="51" y="69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2" y="70"/>
                    <a:pt x="51" y="71"/>
                    <a:pt x="52" y="74"/>
                  </a:cubicBezTo>
                  <a:cubicBezTo>
                    <a:pt x="52" y="76"/>
                    <a:pt x="53" y="78"/>
                    <a:pt x="53" y="81"/>
                  </a:cubicBezTo>
                  <a:cubicBezTo>
                    <a:pt x="52" y="98"/>
                    <a:pt x="52" y="106"/>
                    <a:pt x="53" y="108"/>
                  </a:cubicBezTo>
                  <a:cubicBezTo>
                    <a:pt x="56" y="113"/>
                    <a:pt x="59" y="108"/>
                    <a:pt x="62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1"/>
                    <a:pt x="65" y="88"/>
                    <a:pt x="67" y="87"/>
                  </a:cubicBezTo>
                  <a:cubicBezTo>
                    <a:pt x="70" y="85"/>
                    <a:pt x="73" y="84"/>
                    <a:pt x="77" y="84"/>
                  </a:cubicBezTo>
                  <a:cubicBezTo>
                    <a:pt x="79" y="85"/>
                    <a:pt x="79" y="85"/>
                    <a:pt x="80" y="85"/>
                  </a:cubicBezTo>
                  <a:cubicBezTo>
                    <a:pt x="82" y="86"/>
                    <a:pt x="84" y="87"/>
                    <a:pt x="91" y="90"/>
                  </a:cubicBezTo>
                  <a:cubicBezTo>
                    <a:pt x="93" y="93"/>
                    <a:pt x="95" y="95"/>
                    <a:pt x="97" y="96"/>
                  </a:cubicBezTo>
                  <a:cubicBezTo>
                    <a:pt x="99" y="96"/>
                    <a:pt x="100" y="97"/>
                    <a:pt x="102" y="97"/>
                  </a:cubicBezTo>
                  <a:cubicBezTo>
                    <a:pt x="103" y="96"/>
                    <a:pt x="104" y="96"/>
                    <a:pt x="105" y="95"/>
                  </a:cubicBezTo>
                  <a:cubicBezTo>
                    <a:pt x="105" y="95"/>
                    <a:pt x="105" y="95"/>
                    <a:pt x="105" y="95"/>
                  </a:cubicBezTo>
                  <a:cubicBezTo>
                    <a:pt x="107" y="94"/>
                    <a:pt x="109" y="93"/>
                    <a:pt x="109" y="91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109" y="86"/>
                    <a:pt x="113" y="85"/>
                    <a:pt x="117" y="85"/>
                  </a:cubicBezTo>
                  <a:cubicBezTo>
                    <a:pt x="119" y="85"/>
                    <a:pt x="122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4" y="86"/>
                    <a:pt x="125" y="86"/>
                    <a:pt x="125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91" y="87"/>
                    <a:pt x="194" y="83"/>
                    <a:pt x="197" y="80"/>
                  </a:cubicBezTo>
                  <a:cubicBezTo>
                    <a:pt x="197" y="79"/>
                    <a:pt x="198" y="78"/>
                    <a:pt x="199" y="78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0" y="71"/>
                    <a:pt x="201" y="70"/>
                    <a:pt x="202" y="74"/>
                  </a:cubicBezTo>
                  <a:cubicBezTo>
                    <a:pt x="201" y="88"/>
                    <a:pt x="200" y="100"/>
                    <a:pt x="201" y="104"/>
                  </a:cubicBezTo>
                  <a:cubicBezTo>
                    <a:pt x="202" y="113"/>
                    <a:pt x="205" y="111"/>
                    <a:pt x="211" y="94"/>
                  </a:cubicBezTo>
                  <a:cubicBezTo>
                    <a:pt x="211" y="93"/>
                    <a:pt x="211" y="93"/>
                    <a:pt x="211" y="93"/>
                  </a:cubicBezTo>
                  <a:cubicBezTo>
                    <a:pt x="211" y="86"/>
                    <a:pt x="215" y="84"/>
                    <a:pt x="221" y="84"/>
                  </a:cubicBezTo>
                  <a:cubicBezTo>
                    <a:pt x="224" y="84"/>
                    <a:pt x="228" y="84"/>
                    <a:pt x="231" y="84"/>
                  </a:cubicBezTo>
                  <a:cubicBezTo>
                    <a:pt x="233" y="85"/>
                    <a:pt x="236" y="85"/>
                    <a:pt x="238" y="85"/>
                  </a:cubicBezTo>
                  <a:cubicBezTo>
                    <a:pt x="240" y="90"/>
                    <a:pt x="243" y="93"/>
                    <a:pt x="246" y="93"/>
                  </a:cubicBezTo>
                  <a:cubicBezTo>
                    <a:pt x="249" y="93"/>
                    <a:pt x="252" y="91"/>
                    <a:pt x="256" y="86"/>
                  </a:cubicBezTo>
                  <a:cubicBezTo>
                    <a:pt x="268" y="80"/>
                    <a:pt x="287" y="82"/>
                    <a:pt x="306" y="84"/>
                  </a:cubicBezTo>
                  <a:cubicBezTo>
                    <a:pt x="323" y="85"/>
                    <a:pt x="340" y="87"/>
                    <a:pt x="351" y="83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2" y="82"/>
                    <a:pt x="352" y="82"/>
                    <a:pt x="352" y="82"/>
                  </a:cubicBezTo>
                  <a:cubicBezTo>
                    <a:pt x="354" y="78"/>
                    <a:pt x="355" y="74"/>
                    <a:pt x="356" y="71"/>
                  </a:cubicBezTo>
                  <a:cubicBezTo>
                    <a:pt x="356" y="85"/>
                    <a:pt x="356" y="96"/>
                    <a:pt x="357" y="101"/>
                  </a:cubicBezTo>
                  <a:cubicBezTo>
                    <a:pt x="357" y="104"/>
                    <a:pt x="358" y="105"/>
                    <a:pt x="359" y="106"/>
                  </a:cubicBezTo>
                  <a:cubicBezTo>
                    <a:pt x="360" y="108"/>
                    <a:pt x="362" y="107"/>
                    <a:pt x="363" y="105"/>
                  </a:cubicBezTo>
                  <a:cubicBezTo>
                    <a:pt x="364" y="104"/>
                    <a:pt x="366" y="100"/>
                    <a:pt x="367" y="94"/>
                  </a:cubicBezTo>
                  <a:cubicBezTo>
                    <a:pt x="367" y="94"/>
                    <a:pt x="367" y="94"/>
                    <a:pt x="367" y="94"/>
                  </a:cubicBezTo>
                  <a:cubicBezTo>
                    <a:pt x="368" y="84"/>
                    <a:pt x="373" y="83"/>
                    <a:pt x="379" y="83"/>
                  </a:cubicBezTo>
                  <a:cubicBezTo>
                    <a:pt x="381" y="83"/>
                    <a:pt x="383" y="84"/>
                    <a:pt x="385" y="84"/>
                  </a:cubicBezTo>
                  <a:cubicBezTo>
                    <a:pt x="388" y="85"/>
                    <a:pt x="391" y="85"/>
                    <a:pt x="394" y="85"/>
                  </a:cubicBezTo>
                  <a:cubicBezTo>
                    <a:pt x="397" y="90"/>
                    <a:pt x="400" y="93"/>
                    <a:pt x="404" y="93"/>
                  </a:cubicBezTo>
                  <a:cubicBezTo>
                    <a:pt x="408" y="94"/>
                    <a:pt x="412" y="91"/>
                    <a:pt x="416" y="86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6" y="84"/>
                    <a:pt x="416" y="84"/>
                    <a:pt x="416" y="84"/>
                  </a:cubicBezTo>
                  <a:cubicBezTo>
                    <a:pt x="416" y="84"/>
                    <a:pt x="416" y="85"/>
                    <a:pt x="417" y="84"/>
                  </a:cubicBezTo>
                  <a:cubicBezTo>
                    <a:pt x="422" y="82"/>
                    <a:pt x="442" y="83"/>
                    <a:pt x="464" y="83"/>
                  </a:cubicBezTo>
                  <a:cubicBezTo>
                    <a:pt x="476" y="84"/>
                    <a:pt x="488" y="84"/>
                    <a:pt x="498" y="84"/>
                  </a:cubicBezTo>
                  <a:cubicBezTo>
                    <a:pt x="500" y="84"/>
                    <a:pt x="500" y="84"/>
                    <a:pt x="500" y="84"/>
                  </a:cubicBezTo>
                  <a:cubicBezTo>
                    <a:pt x="500" y="82"/>
                    <a:pt x="500" y="82"/>
                    <a:pt x="500" y="82"/>
                  </a:cubicBezTo>
                  <a:cubicBezTo>
                    <a:pt x="501" y="69"/>
                    <a:pt x="501" y="64"/>
                    <a:pt x="501" y="64"/>
                  </a:cubicBezTo>
                  <a:cubicBezTo>
                    <a:pt x="502" y="64"/>
                    <a:pt x="501" y="70"/>
                    <a:pt x="502" y="75"/>
                  </a:cubicBezTo>
                  <a:cubicBezTo>
                    <a:pt x="502" y="77"/>
                    <a:pt x="502" y="80"/>
                    <a:pt x="503" y="82"/>
                  </a:cubicBezTo>
                  <a:cubicBezTo>
                    <a:pt x="502" y="96"/>
                    <a:pt x="502" y="104"/>
                    <a:pt x="504" y="106"/>
                  </a:cubicBezTo>
                  <a:cubicBezTo>
                    <a:pt x="507" y="108"/>
                    <a:pt x="510" y="102"/>
                    <a:pt x="513" y="88"/>
                  </a:cubicBezTo>
                  <a:cubicBezTo>
                    <a:pt x="510" y="87"/>
                    <a:pt x="510" y="87"/>
                    <a:pt x="510" y="87"/>
                  </a:cubicBezTo>
                  <a:cubicBezTo>
                    <a:pt x="507" y="98"/>
                    <a:pt x="506" y="103"/>
                    <a:pt x="506" y="103"/>
                  </a:cubicBezTo>
                  <a:cubicBezTo>
                    <a:pt x="505" y="102"/>
                    <a:pt x="505" y="95"/>
                    <a:pt x="506" y="82"/>
                  </a:cubicBezTo>
                  <a:cubicBezTo>
                    <a:pt x="506" y="82"/>
                    <a:pt x="506" y="82"/>
                    <a:pt x="506" y="82"/>
                  </a:cubicBezTo>
                  <a:cubicBezTo>
                    <a:pt x="506" y="80"/>
                    <a:pt x="505" y="77"/>
                    <a:pt x="505" y="75"/>
                  </a:cubicBezTo>
                  <a:cubicBezTo>
                    <a:pt x="505" y="68"/>
                    <a:pt x="504" y="61"/>
                    <a:pt x="502" y="61"/>
                  </a:cubicBezTo>
                  <a:cubicBezTo>
                    <a:pt x="500" y="61"/>
                    <a:pt x="498" y="66"/>
                    <a:pt x="497" y="81"/>
                  </a:cubicBezTo>
                  <a:cubicBezTo>
                    <a:pt x="487" y="81"/>
                    <a:pt x="475" y="80"/>
                    <a:pt x="464" y="80"/>
                  </a:cubicBezTo>
                  <a:cubicBezTo>
                    <a:pt x="442" y="79"/>
                    <a:pt x="421" y="79"/>
                    <a:pt x="415" y="81"/>
                  </a:cubicBezTo>
                  <a:cubicBezTo>
                    <a:pt x="414" y="82"/>
                    <a:pt x="413" y="83"/>
                    <a:pt x="413" y="85"/>
                  </a:cubicBezTo>
                  <a:cubicBezTo>
                    <a:pt x="410" y="88"/>
                    <a:pt x="407" y="90"/>
                    <a:pt x="404" y="90"/>
                  </a:cubicBezTo>
                  <a:cubicBezTo>
                    <a:pt x="401" y="90"/>
                    <a:pt x="399" y="87"/>
                    <a:pt x="396" y="83"/>
                  </a:cubicBezTo>
                  <a:cubicBezTo>
                    <a:pt x="396" y="82"/>
                    <a:pt x="396" y="82"/>
                    <a:pt x="396" y="82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2" y="82"/>
                    <a:pt x="389" y="81"/>
                    <a:pt x="386" y="81"/>
                  </a:cubicBezTo>
                  <a:cubicBezTo>
                    <a:pt x="383" y="80"/>
                    <a:pt x="381" y="80"/>
                    <a:pt x="379" y="80"/>
                  </a:cubicBezTo>
                  <a:cubicBezTo>
                    <a:pt x="371" y="79"/>
                    <a:pt x="365" y="81"/>
                    <a:pt x="364" y="94"/>
                  </a:cubicBezTo>
                  <a:cubicBezTo>
                    <a:pt x="363" y="99"/>
                    <a:pt x="362" y="102"/>
                    <a:pt x="361" y="103"/>
                  </a:cubicBezTo>
                  <a:cubicBezTo>
                    <a:pt x="361" y="103"/>
                    <a:pt x="360" y="102"/>
                    <a:pt x="360" y="101"/>
                  </a:cubicBezTo>
                  <a:cubicBezTo>
                    <a:pt x="359" y="95"/>
                    <a:pt x="359" y="82"/>
                    <a:pt x="359" y="66"/>
                  </a:cubicBezTo>
                  <a:cubicBezTo>
                    <a:pt x="359" y="66"/>
                    <a:pt x="359" y="66"/>
                    <a:pt x="359" y="66"/>
                  </a:cubicBezTo>
                  <a:cubicBezTo>
                    <a:pt x="360" y="61"/>
                    <a:pt x="359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8" y="59"/>
                    <a:pt x="358" y="59"/>
                    <a:pt x="358" y="59"/>
                  </a:cubicBezTo>
                  <a:cubicBezTo>
                    <a:pt x="356" y="59"/>
                    <a:pt x="355" y="62"/>
                    <a:pt x="354" y="67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3" y="71"/>
                    <a:pt x="351" y="76"/>
                    <a:pt x="349" y="80"/>
                  </a:cubicBezTo>
                  <a:cubicBezTo>
                    <a:pt x="339" y="83"/>
                    <a:pt x="323" y="82"/>
                    <a:pt x="307" y="80"/>
                  </a:cubicBezTo>
                  <a:cubicBezTo>
                    <a:pt x="287" y="79"/>
                    <a:pt x="267" y="77"/>
                    <a:pt x="254" y="84"/>
                  </a:cubicBezTo>
                  <a:cubicBezTo>
                    <a:pt x="253" y="84"/>
                    <a:pt x="253" y="84"/>
                    <a:pt x="253" y="84"/>
                  </a:cubicBezTo>
                  <a:cubicBezTo>
                    <a:pt x="250" y="88"/>
                    <a:pt x="248" y="90"/>
                    <a:pt x="246" y="90"/>
                  </a:cubicBezTo>
                  <a:cubicBezTo>
                    <a:pt x="244" y="90"/>
                    <a:pt x="242" y="87"/>
                    <a:pt x="241" y="83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7" y="82"/>
                    <a:pt x="234" y="81"/>
                    <a:pt x="232" y="81"/>
                  </a:cubicBezTo>
                  <a:cubicBezTo>
                    <a:pt x="228" y="81"/>
                    <a:pt x="224" y="80"/>
                    <a:pt x="221" y="80"/>
                  </a:cubicBezTo>
                  <a:cubicBezTo>
                    <a:pt x="213" y="81"/>
                    <a:pt x="207" y="83"/>
                    <a:pt x="208" y="93"/>
                  </a:cubicBezTo>
                  <a:cubicBezTo>
                    <a:pt x="205" y="101"/>
                    <a:pt x="204" y="104"/>
                    <a:pt x="204" y="104"/>
                  </a:cubicBezTo>
                  <a:cubicBezTo>
                    <a:pt x="203" y="99"/>
                    <a:pt x="204" y="88"/>
                    <a:pt x="205" y="74"/>
                  </a:cubicBezTo>
                  <a:cubicBezTo>
                    <a:pt x="205" y="74"/>
                    <a:pt x="205" y="74"/>
                    <a:pt x="205" y="74"/>
                  </a:cubicBezTo>
                  <a:cubicBezTo>
                    <a:pt x="203" y="58"/>
                    <a:pt x="200" y="58"/>
                    <a:pt x="196" y="76"/>
                  </a:cubicBezTo>
                  <a:cubicBezTo>
                    <a:pt x="195" y="76"/>
                    <a:pt x="195" y="77"/>
                    <a:pt x="194" y="78"/>
                  </a:cubicBezTo>
                  <a:cubicBezTo>
                    <a:pt x="193" y="81"/>
                    <a:pt x="192" y="84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5" y="82"/>
                    <a:pt x="125" y="82"/>
                    <a:pt x="124" y="82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2" y="82"/>
                    <a:pt x="120" y="82"/>
                    <a:pt x="117" y="82"/>
                  </a:cubicBezTo>
                  <a:cubicBezTo>
                    <a:pt x="111" y="82"/>
                    <a:pt x="106" y="83"/>
                    <a:pt x="106" y="90"/>
                  </a:cubicBezTo>
                  <a:cubicBezTo>
                    <a:pt x="106" y="91"/>
                    <a:pt x="105" y="92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3"/>
                    <a:pt x="102" y="93"/>
                    <a:pt x="101" y="93"/>
                  </a:cubicBezTo>
                  <a:cubicBezTo>
                    <a:pt x="101" y="93"/>
                    <a:pt x="100" y="93"/>
                    <a:pt x="99" y="93"/>
                  </a:cubicBezTo>
                  <a:cubicBezTo>
                    <a:pt x="97" y="92"/>
                    <a:pt x="95" y="91"/>
                    <a:pt x="93" y="88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85" y="84"/>
                    <a:pt x="83" y="83"/>
                    <a:pt x="82" y="82"/>
                  </a:cubicBezTo>
                  <a:cubicBezTo>
                    <a:pt x="80" y="82"/>
                    <a:pt x="80" y="82"/>
                    <a:pt x="78" y="81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3" y="81"/>
                    <a:pt x="69" y="82"/>
                    <a:pt x="65" y="84"/>
                  </a:cubicBezTo>
                  <a:cubicBezTo>
                    <a:pt x="62" y="86"/>
                    <a:pt x="59" y="90"/>
                    <a:pt x="59" y="96"/>
                  </a:cubicBezTo>
                  <a:cubicBezTo>
                    <a:pt x="57" y="102"/>
                    <a:pt x="56" y="108"/>
                    <a:pt x="56" y="107"/>
                  </a:cubicBezTo>
                  <a:cubicBezTo>
                    <a:pt x="55" y="105"/>
                    <a:pt x="55" y="97"/>
                    <a:pt x="57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8"/>
                    <a:pt x="56" y="76"/>
                    <a:pt x="55" y="74"/>
                  </a:cubicBezTo>
                  <a:cubicBezTo>
                    <a:pt x="54" y="69"/>
                    <a:pt x="54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0" y="66"/>
                    <a:pt x="49" y="70"/>
                    <a:pt x="47" y="80"/>
                  </a:cubicBezTo>
                  <a:cubicBezTo>
                    <a:pt x="43" y="82"/>
                    <a:pt x="40" y="83"/>
                    <a:pt x="36" y="83"/>
                  </a:cubicBezTo>
                  <a:cubicBezTo>
                    <a:pt x="32" y="83"/>
                    <a:pt x="28" y="82"/>
                    <a:pt x="25" y="80"/>
                  </a:cubicBezTo>
                  <a:close/>
                  <a:moveTo>
                    <a:pt x="357" y="63"/>
                  </a:moveTo>
                  <a:cubicBezTo>
                    <a:pt x="358" y="63"/>
                    <a:pt x="358" y="62"/>
                    <a:pt x="358" y="62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7" y="62"/>
                    <a:pt x="357" y="63"/>
                    <a:pt x="35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5" name="图片 34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424" y="-587871"/>
            <a:ext cx="6034726" cy="2640192"/>
          </a:xfrm>
          <a:prstGeom prst="rect">
            <a:avLst/>
          </a:prstGeom>
        </p:spPr>
      </p:pic>
      <p:pic>
        <p:nvPicPr>
          <p:cNvPr id="5" name="图片 4" descr="8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01635" y="2846009"/>
            <a:ext cx="5404204" cy="2851636"/>
          </a:xfrm>
          <a:prstGeom prst="rect">
            <a:avLst/>
          </a:prstGeom>
        </p:spPr>
      </p:pic>
      <p:pic>
        <p:nvPicPr>
          <p:cNvPr id="6" name="图片 5" descr="8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8265" y="716280"/>
            <a:ext cx="981075" cy="88963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339340" y="2624455"/>
            <a:ext cx="5116195" cy="698500"/>
          </a:xfrm>
          <a:prstGeom prst="roundRect">
            <a:avLst/>
          </a:prstGeom>
          <a:noFill/>
          <a:ln>
            <a:solidFill>
              <a:srgbClr val="FF7F7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项目八  护理记录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护理记录的要求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69098" y="669664"/>
            <a:ext cx="7634461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二、护理记录的要求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及时、准确、完整、简要、清晰是书写各项护理文件的基本原则。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．及时　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l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护理记录必须及时，不得拖延或提早，更不能漏记、错记，如给药，应同时记录开始给药和结束给药的时间，以保证记录的时效性，维持最新资料。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准确　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记录在内容、时间及真实性上必须准确、无误。尤其对老人的主诉和行为应进行详细、真实、客观的描述，不应该是护理人员的主观解释和有偏见的资料。不可随意涂改或剪贴，必须更改时应该用所书写的钢笔在错误的字词上划线删除或修改，并在上面签全名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 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护理记录的要求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523427" y="958777"/>
            <a:ext cx="7634461" cy="29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+mn-ea"/>
                <a:cs typeface="宋体" panose="02010600030101010101" pitchFamily="2" charset="-122"/>
              </a:rPr>
              <a:t>3.</a:t>
            </a:r>
            <a:r>
              <a:rPr lang="zh-CN" altLang="zh-CN" sz="1600" b="1" kern="100" dirty="0">
                <a:effectLst/>
                <a:latin typeface="+mn-ea"/>
                <a:cs typeface="宋体" panose="02010600030101010101" pitchFamily="2" charset="-122"/>
              </a:rPr>
              <a:t>完整　</a:t>
            </a:r>
            <a:endParaRPr lang="zh-CN" altLang="zh-CN" sz="16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宋体" panose="02010600030101010101" pitchFamily="2" charset="-122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宋体" panose="02010600030101010101" pitchFamily="2" charset="-122"/>
              </a:rPr>
              <a:t>眉栏、页码须填写完整，各项记录应按要求逐项填写，避免遗漏。每项记录后签全名，以明确责任。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+mn-ea"/>
                <a:cs typeface="宋体" panose="02010600030101010101" pitchFamily="2" charset="-122"/>
              </a:rPr>
              <a:t>4.</a:t>
            </a:r>
            <a:r>
              <a:rPr lang="zh-CN" altLang="zh-CN" sz="1600" b="1" kern="100" dirty="0">
                <a:effectLst/>
                <a:latin typeface="+mn-ea"/>
                <a:cs typeface="宋体" panose="02010600030101010101" pitchFamily="2" charset="-122"/>
              </a:rPr>
              <a:t>简要　</a:t>
            </a:r>
            <a:endParaRPr lang="zh-CN" altLang="zh-CN" sz="16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宋体" panose="02010600030101010101" pitchFamily="2" charset="-122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宋体" panose="02010600030101010101" pitchFamily="2" charset="-122"/>
              </a:rPr>
              <a:t>书写应规范、简明扼要、重点突出。应该使用医学术语和公认的缩写，避免笼统、含糊不清的描述。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+mn-ea"/>
                <a:cs typeface="宋体" panose="02010600030101010101" pitchFamily="2" charset="-122"/>
              </a:rPr>
              <a:t>5.</a:t>
            </a:r>
            <a:r>
              <a:rPr lang="zh-CN" altLang="zh-CN" sz="1600" b="1" kern="100" dirty="0">
                <a:effectLst/>
                <a:latin typeface="+mn-ea"/>
                <a:cs typeface="宋体" panose="02010600030101010101" pitchFamily="2" charset="-122"/>
              </a:rPr>
              <a:t>清晰　</a:t>
            </a:r>
            <a:endParaRPr lang="zh-CN" altLang="zh-CN" sz="16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宋体" panose="02010600030101010101" pitchFamily="2" charset="-122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宋体" panose="02010600030101010101" pitchFamily="2" charset="-122"/>
              </a:rPr>
              <a:t>要求用蓝钢笔记录，字迹要清楚、端正，保持表格干净、整洁。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4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护理文件的管理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69098" y="1133590"/>
            <a:ext cx="7634461" cy="157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三、护理文件的管理</a:t>
            </a:r>
            <a:endParaRPr lang="en-US" altLang="zh-CN" sz="1800" b="1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护理文件是养老机构重要的档案资料之一，包护理记录单、病史交班报告等，对观察老年人身体状况、病情等变化方面提供至关重要依据，所以无论是在老人住院期间还是出院后都应按要求妥善保管，以备后用。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404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护理文件的管理</a:t>
              </a:r>
              <a:endParaRPr lang="zh-CN" altLang="en-US" sz="2000" b="0" dirty="0">
                <a:solidFill>
                  <a:srgbClr val="FF7F7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669098" y="1099972"/>
            <a:ext cx="7634461" cy="1897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350" indent="133350" algn="l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养老机构护理文件应摆放有序，记录和使用后必须放回原处。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133350" indent="133350" algn="l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必须保持护理文件的清洁、整齐和完整，不得撕毁、涂改或丢失。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3.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老人及家属不得随意翻阅护理文件，不得擅自携带文件出养老机构；因医疗活动、复印或复制等需要带离养老机构时，应当由养老机构指定专人负责携带和保管。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养老机构交班报告保存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年，以备查阅。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1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364878" y="907677"/>
            <a:ext cx="6898340" cy="260873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indent="266700" algn="just">
              <a:tabLst>
                <a:tab pos="1457325" algn="l"/>
              </a:tabLst>
            </a:pPr>
            <a:endParaRPr lang="en-US" altLang="zh-CN" sz="18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【想一想】</a:t>
            </a:r>
            <a:endParaRPr lang="en-US" altLang="zh-CN" sz="16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16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王先生因为母亲的死亡对养老机构的诊治措施抱有疑虑，他可以复印母亲在养老机构住院期间的护理文件吗？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en-US" sz="1600" kern="100" dirty="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600" kern="100" dirty="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1600" kern="100" dirty="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患者出院后，护理人员能否丢弃其住院期间的入住资料？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1098886" y="98649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473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214829" y="1692275"/>
            <a:ext cx="7460697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214829" y="1927632"/>
            <a:ext cx="74606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任务二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护理记录的主要内容</a:t>
            </a: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8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个案记录书写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60821" y="979225"/>
            <a:ext cx="8022291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18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一、个案记录书写</a:t>
            </a:r>
            <a:endParaRPr lang="en-US" altLang="zh-CN" sz="1800" kern="100" dirty="0">
              <a:effectLst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1600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对于生活半自理及完全不能自理的老人，出了日常记录外，还应该有个案护理记录。个案护理记录的主要内容包括一般情况、主观资料、客观资料、身心评估情况、制定的护理计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划、护理措施、实施效果记录、阶段评价、健康教育等，如表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8-2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所示。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BA671C8-49D1-15EE-2EC4-95E7DCC9F9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3022227"/>
            <a:ext cx="2907385" cy="2121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502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个案记录书写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60821" y="979225"/>
            <a:ext cx="8022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3A1B7FE-67D3-EE37-BC21-8E12AC3E7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94" y="1143219"/>
            <a:ext cx="12105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入院编号：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4BFA0C-81F9-FDC0-2C1C-C4F55736195A}"/>
              </a:ext>
            </a:extLst>
          </p:cNvPr>
          <p:cNvSpPr txBox="1"/>
          <p:nvPr/>
        </p:nvSpPr>
        <p:spPr>
          <a:xfrm>
            <a:off x="1352694" y="788681"/>
            <a:ext cx="5496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</a:t>
            </a:r>
            <a:r>
              <a:rPr lang="en-US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   </a:t>
            </a: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个案护理历程记录首页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AA800503-1A04-938A-B4AC-EB656990F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35065"/>
              </p:ext>
            </p:extLst>
          </p:nvPr>
        </p:nvGraphicFramePr>
        <p:xfrm>
          <a:off x="760888" y="1485900"/>
          <a:ext cx="7519154" cy="3657600"/>
        </p:xfrm>
        <a:graphic>
          <a:graphicData uri="http://schemas.openxmlformats.org/drawingml/2006/table">
            <a:tbl>
              <a:tblPr firstRow="1" firstCol="1" bandRow="1"/>
              <a:tblGrid>
                <a:gridCol w="7519154">
                  <a:extLst>
                    <a:ext uri="{9D8B030D-6E8A-4147-A177-3AD203B41FA5}">
                      <a16:colId xmlns:a16="http://schemas.microsoft.com/office/drawing/2014/main" val="1668186886"/>
                    </a:ext>
                  </a:extLst>
                </a:gridCol>
              </a:tblGrid>
              <a:tr h="239314">
                <a:tc>
                  <a:txBody>
                    <a:bodyPr/>
                    <a:lstStyle/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一、一般情况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197860"/>
                  </a:ext>
                </a:extLst>
              </a:tr>
              <a:tr h="3350394">
                <a:tc>
                  <a:txBody>
                    <a:bodyPr/>
                    <a:lstStyle/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姓名：　　　　性别：　　　　年龄：　　　　　房间／床号：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职业：　　　　民族：　　　　籍贯：　　　　婚姻状况：　　　文化程度：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宗教信仰：　　　　　　　　　来院方式：　　　　　　　　　　联系人：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入住日期：　　　　　　　　　家庭地址：　　　　　　　　　　联系电话：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医学诊断：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　　　　　　　　　　　　　　　　　　记录日期：　　　　记录人签名：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100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530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个案记录书写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60821" y="979225"/>
            <a:ext cx="8022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4BFA0C-81F9-FDC0-2C1C-C4F55736195A}"/>
              </a:ext>
            </a:extLst>
          </p:cNvPr>
          <p:cNvSpPr txBox="1"/>
          <p:nvPr/>
        </p:nvSpPr>
        <p:spPr>
          <a:xfrm>
            <a:off x="1332524" y="609893"/>
            <a:ext cx="5496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</a:t>
            </a:r>
            <a:r>
              <a:rPr lang="en-US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8-1</a:t>
            </a: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个案护理历程记录首页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D5A3971F-C259-095D-F898-66F8CAF89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717099"/>
              </p:ext>
            </p:extLst>
          </p:nvPr>
        </p:nvGraphicFramePr>
        <p:xfrm>
          <a:off x="853888" y="1251024"/>
          <a:ext cx="7180730" cy="3652422"/>
        </p:xfrm>
        <a:graphic>
          <a:graphicData uri="http://schemas.openxmlformats.org/drawingml/2006/table">
            <a:tbl>
              <a:tblPr firstRow="1" firstCol="1" bandRow="1"/>
              <a:tblGrid>
                <a:gridCol w="7180730">
                  <a:extLst>
                    <a:ext uri="{9D8B030D-6E8A-4147-A177-3AD203B41FA5}">
                      <a16:colId xmlns:a16="http://schemas.microsoft.com/office/drawing/2014/main" val="1076644996"/>
                    </a:ext>
                  </a:extLst>
                </a:gridCol>
              </a:tblGrid>
              <a:tr h="125535"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二、老人健康状况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801" marR="538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98417"/>
                  </a:ext>
                </a:extLst>
              </a:tr>
              <a:tr h="753208"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（一）入住原因及经过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801" marR="538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672445"/>
                  </a:ext>
                </a:extLst>
              </a:tr>
              <a:tr h="878742"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（二）现在身体状况（主诉、饮食、睡眠、排泄等）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801" marR="538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162022"/>
                  </a:ext>
                </a:extLst>
              </a:tr>
              <a:tr h="753208"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（三）既往身体状况（既往史、过敏史、家族史、婚育史等）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801" marR="538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877394"/>
                  </a:ext>
                </a:extLst>
              </a:tr>
              <a:tr h="753208"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（四）心理、精神和社会适应等状况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3801" marR="538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312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306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个案记录书写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33927" y="1118319"/>
            <a:ext cx="8022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4BFA0C-81F9-FDC0-2C1C-C4F55736195A}"/>
              </a:ext>
            </a:extLst>
          </p:cNvPr>
          <p:cNvSpPr txBox="1"/>
          <p:nvPr/>
        </p:nvSpPr>
        <p:spPr>
          <a:xfrm>
            <a:off x="1332524" y="609893"/>
            <a:ext cx="5496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</a:t>
            </a:r>
            <a:r>
              <a:rPr lang="en-US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8-2   </a:t>
            </a: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个案护理记录单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053D5B9A-39A7-C16E-B4EC-7ED080ABC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476458"/>
              </p:ext>
            </p:extLst>
          </p:nvPr>
        </p:nvGraphicFramePr>
        <p:xfrm>
          <a:off x="787782" y="1626745"/>
          <a:ext cx="7335370" cy="2836192"/>
        </p:xfrm>
        <a:graphic>
          <a:graphicData uri="http://schemas.openxmlformats.org/drawingml/2006/table">
            <a:tbl>
              <a:tblPr firstRow="1" firstCol="1" bandRow="1"/>
              <a:tblGrid>
                <a:gridCol w="622480">
                  <a:extLst>
                    <a:ext uri="{9D8B030D-6E8A-4147-A177-3AD203B41FA5}">
                      <a16:colId xmlns:a16="http://schemas.microsoft.com/office/drawing/2014/main" val="1300964421"/>
                    </a:ext>
                  </a:extLst>
                </a:gridCol>
                <a:gridCol w="5890578">
                  <a:extLst>
                    <a:ext uri="{9D8B030D-6E8A-4147-A177-3AD203B41FA5}">
                      <a16:colId xmlns:a16="http://schemas.microsoft.com/office/drawing/2014/main" val="503109460"/>
                    </a:ext>
                  </a:extLst>
                </a:gridCol>
                <a:gridCol w="822312">
                  <a:extLst>
                    <a:ext uri="{9D8B030D-6E8A-4147-A177-3AD203B41FA5}">
                      <a16:colId xmlns:a16="http://schemas.microsoft.com/office/drawing/2014/main" val="4010514858"/>
                    </a:ext>
                  </a:extLst>
                </a:gridCol>
              </a:tblGrid>
              <a:tr h="1120471">
                <a:tc>
                  <a:txBody>
                    <a:bodyPr/>
                    <a:lstStyle/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日期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记录内容：生命体征、主诉、护理措施、结果、评估身心状况、与家属联系情况、反馈信息、健康指导（可根据实际情况选项记录）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600" kern="100" dirty="0">
                          <a:effectLst/>
                          <a:latin typeface="等线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签名</a:t>
                      </a:r>
                      <a:endParaRPr lang="zh-CN" sz="16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565187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265301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913254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907661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816059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326509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481819"/>
                  </a:ext>
                </a:extLst>
              </a:tr>
              <a:tr h="245103"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05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527943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56B8FAC0-D7F4-DE49-07AD-D79EAB880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158" y="1185263"/>
            <a:ext cx="44550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姓名：　　　　　　　　　　床号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/</a:t>
            </a: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房间号：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D5FDEFA-03F1-11F1-C5BE-1AD78182E9BD}"/>
              </a:ext>
            </a:extLst>
          </p:cNvPr>
          <p:cNvSpPr txBox="1"/>
          <p:nvPr/>
        </p:nvSpPr>
        <p:spPr>
          <a:xfrm>
            <a:off x="395602" y="4632809"/>
            <a:ext cx="82845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备注：一级护理１～３天记录一次；二级护理每月记录一次；如有病情变化随时记录。</a:t>
            </a: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2605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21920" y="89535"/>
            <a:ext cx="546735" cy="300355"/>
            <a:chOff x="7304087" y="2314113"/>
            <a:chExt cx="1001487" cy="611434"/>
          </a:xfrm>
        </p:grpSpPr>
        <p:sp>
          <p:nvSpPr>
            <p:cNvPr id="11" name="对角圆角矩形 10"/>
            <p:cNvSpPr/>
            <p:nvPr/>
          </p:nvSpPr>
          <p:spPr>
            <a:xfrm>
              <a:off x="7304087" y="2314113"/>
              <a:ext cx="1001487" cy="611434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25" b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796" y="2436888"/>
              <a:ext cx="468069" cy="365885"/>
            </a:xfrm>
            <a:prstGeom prst="rect">
              <a:avLst/>
            </a:prstGeom>
          </p:spPr>
        </p:pic>
      </p:grpSp>
      <p:grpSp>
        <p:nvGrpSpPr>
          <p:cNvPr id="22" name="组合 2"/>
          <p:cNvGrpSpPr/>
          <p:nvPr/>
        </p:nvGrpSpPr>
        <p:grpSpPr>
          <a:xfrm>
            <a:off x="668853" y="702310"/>
            <a:ext cx="2200658" cy="4084955"/>
            <a:chOff x="891426" y="2007077"/>
            <a:chExt cx="2934022" cy="3668010"/>
          </a:xfrm>
        </p:grpSpPr>
        <p:sp>
          <p:nvSpPr>
            <p:cNvPr id="23" name="任意多边形 22"/>
            <p:cNvSpPr/>
            <p:nvPr/>
          </p:nvSpPr>
          <p:spPr>
            <a:xfrm>
              <a:off x="920793" y="4340550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zh-CN" altLang="en-US" sz="9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  </a:t>
              </a:r>
              <a:r>
                <a:rPr lang="en-US" altLang="zh-CN" sz="9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知识目标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63184" y="2007077"/>
              <a:ext cx="2817600" cy="1598163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5" name="组合 15"/>
            <p:cNvGrpSpPr/>
            <p:nvPr/>
          </p:nvGrpSpPr>
          <p:grpSpPr>
            <a:xfrm>
              <a:off x="2267162" y="3455784"/>
              <a:ext cx="182960" cy="1278056"/>
              <a:chOff x="6038577" y="2302601"/>
              <a:chExt cx="130628" cy="975087"/>
            </a:xfrm>
          </p:grpSpPr>
          <p:cxnSp>
            <p:nvCxnSpPr>
              <p:cNvPr id="26" name="直接连接符 25"/>
              <p:cNvCxnSpPr>
                <a:endCxn id="27" idx="0"/>
              </p:cNvCxnSpPr>
              <p:nvPr/>
            </p:nvCxnSpPr>
            <p:spPr>
              <a:xfrm flipH="1">
                <a:off x="6103891" y="2302601"/>
                <a:ext cx="5988" cy="844459"/>
              </a:xfrm>
              <a:prstGeom prst="line">
                <a:avLst/>
              </a:pr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600000" scaled="0"/>
                <a:tileRect/>
              </a:gradFill>
              <a:ln w="3175">
                <a:solidFill>
                  <a:srgbClr val="FF7F7F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7" name="椭圆 26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3" name="文本框 14"/>
            <p:cNvSpPr txBox="1"/>
            <p:nvPr/>
          </p:nvSpPr>
          <p:spPr>
            <a:xfrm>
              <a:off x="891426" y="2073219"/>
              <a:ext cx="2930972" cy="8271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掌握各项护理记录的书写</a:t>
              </a:r>
              <a:endParaRPr lang="en-US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  <a:p>
              <a:pPr algn="just"/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理解护理记录的要求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just"/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了解护理记录的意义及护理文件的管理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30" name="组合 3"/>
          <p:cNvGrpSpPr/>
          <p:nvPr/>
        </p:nvGrpSpPr>
        <p:grpSpPr>
          <a:xfrm>
            <a:off x="3545205" y="702310"/>
            <a:ext cx="2178215" cy="3978910"/>
            <a:chOff x="4726519" y="1998813"/>
            <a:chExt cx="2904655" cy="3676274"/>
          </a:xfrm>
        </p:grpSpPr>
        <p:sp>
          <p:nvSpPr>
            <p:cNvPr id="31" name="任意多边形 30"/>
            <p:cNvSpPr/>
            <p:nvPr/>
          </p:nvSpPr>
          <p:spPr>
            <a:xfrm>
              <a:off x="4726519" y="4340550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</a:t>
              </a:r>
              <a:r>
                <a:rPr lang="en-US" altLang="zh-CN" sz="16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能力目标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4755361" y="1998813"/>
              <a:ext cx="2817600" cy="1562359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3" name="组合 24"/>
            <p:cNvGrpSpPr/>
            <p:nvPr/>
          </p:nvGrpSpPr>
          <p:grpSpPr>
            <a:xfrm>
              <a:off x="6072886" y="3430816"/>
              <a:ext cx="182960" cy="1278056"/>
              <a:chOff x="6038577" y="2302601"/>
              <a:chExt cx="130628" cy="975087"/>
            </a:xfrm>
          </p:grpSpPr>
          <p:cxnSp>
            <p:nvCxnSpPr>
              <p:cNvPr id="34" name="直接连接符 33"/>
              <p:cNvCxnSpPr>
                <a:endCxn id="35" idx="0"/>
              </p:cNvCxnSpPr>
              <p:nvPr/>
            </p:nvCxnSpPr>
            <p:spPr>
              <a:xfrm flipH="1">
                <a:off x="6103891" y="2302601"/>
                <a:ext cx="5988" cy="844459"/>
              </a:xfrm>
              <a:prstGeom prst="line">
                <a:avLst/>
              </a:pr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200000" scaled="0"/>
                <a:tileRect/>
              </a:gradFill>
              <a:ln w="3175">
                <a:solidFill>
                  <a:srgbClr val="BFBFB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5" name="椭圆 34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6" name="文本框 14"/>
            <p:cNvSpPr txBox="1"/>
            <p:nvPr/>
          </p:nvSpPr>
          <p:spPr>
            <a:xfrm>
              <a:off x="4804412" y="2128200"/>
              <a:ext cx="2726952" cy="10805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运用护理记录反馈的信息，初步解决老年人身体状况变化的处理和救治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just"/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 </a:t>
              </a:r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培养学生通过护理记录观察老年人身体状况变化的能力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algn="just"/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培养学生将理论应用于实践的能力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组合 4"/>
          <p:cNvGrpSpPr/>
          <p:nvPr/>
        </p:nvGrpSpPr>
        <p:grpSpPr>
          <a:xfrm>
            <a:off x="6384925" y="701675"/>
            <a:ext cx="2178691" cy="3874135"/>
            <a:chOff x="8532245" y="2007077"/>
            <a:chExt cx="2904655" cy="3668010"/>
          </a:xfrm>
        </p:grpSpPr>
        <p:sp>
          <p:nvSpPr>
            <p:cNvPr id="38" name="任意多边形 37"/>
            <p:cNvSpPr/>
            <p:nvPr/>
          </p:nvSpPr>
          <p:spPr>
            <a:xfrm>
              <a:off x="8532245" y="4340550"/>
              <a:ext cx="2904655" cy="1334537"/>
            </a:xfrm>
            <a:custGeom>
              <a:avLst/>
              <a:gdLst>
                <a:gd name="connsiteX0" fmla="*/ 941222 w 2073835"/>
                <a:gd name="connsiteY0" fmla="*/ 1295 h 1018179"/>
                <a:gd name="connsiteX1" fmla="*/ 1075324 w 2073835"/>
                <a:gd name="connsiteY1" fmla="*/ 33590 h 1018179"/>
                <a:gd name="connsiteX2" fmla="*/ 1184084 w 2073835"/>
                <a:gd name="connsiteY2" fmla="*/ 128259 h 1018179"/>
                <a:gd name="connsiteX3" fmla="*/ 1212920 w 2073835"/>
                <a:gd name="connsiteY3" fmla="*/ 166945 h 1018179"/>
                <a:gd name="connsiteX4" fmla="*/ 1242709 w 2073835"/>
                <a:gd name="connsiteY4" fmla="*/ 174112 h 1018179"/>
                <a:gd name="connsiteX5" fmla="*/ 1238958 w 2073835"/>
                <a:gd name="connsiteY5" fmla="*/ 157124 h 1018179"/>
                <a:gd name="connsiteX6" fmla="*/ 1183625 w 2073835"/>
                <a:gd name="connsiteY6" fmla="*/ 8652 h 1018179"/>
                <a:gd name="connsiteX7" fmla="*/ 1196051 w 2073835"/>
                <a:gd name="connsiteY7" fmla="*/ 6190 h 1018179"/>
                <a:gd name="connsiteX8" fmla="*/ 1381889 w 2073835"/>
                <a:gd name="connsiteY8" fmla="*/ 121834 h 1018179"/>
                <a:gd name="connsiteX9" fmla="*/ 1441247 w 2073835"/>
                <a:gd name="connsiteY9" fmla="*/ 253240 h 1018179"/>
                <a:gd name="connsiteX10" fmla="*/ 1442778 w 2073835"/>
                <a:gd name="connsiteY10" fmla="*/ 260415 h 1018179"/>
                <a:gd name="connsiteX11" fmla="*/ 1476284 w 2073835"/>
                <a:gd name="connsiteY11" fmla="*/ 277306 h 1018179"/>
                <a:gd name="connsiteX12" fmla="*/ 1496812 w 2073835"/>
                <a:gd name="connsiteY12" fmla="*/ 292846 h 1018179"/>
                <a:gd name="connsiteX13" fmla="*/ 1497407 w 2073835"/>
                <a:gd name="connsiteY13" fmla="*/ 262750 h 1018179"/>
                <a:gd name="connsiteX14" fmla="*/ 1478496 w 2073835"/>
                <a:gd name="connsiteY14" fmla="*/ 105434 h 1018179"/>
                <a:gd name="connsiteX15" fmla="*/ 1644628 w 2073835"/>
                <a:gd name="connsiteY15" fmla="*/ 262020 h 1018179"/>
                <a:gd name="connsiteX16" fmla="*/ 1671460 w 2073835"/>
                <a:gd name="connsiteY16" fmla="*/ 403691 h 1018179"/>
                <a:gd name="connsiteX17" fmla="*/ 1670350 w 2073835"/>
                <a:gd name="connsiteY17" fmla="*/ 445054 h 1018179"/>
                <a:gd name="connsiteX18" fmla="*/ 1694126 w 2073835"/>
                <a:gd name="connsiteY18" fmla="*/ 470904 h 1018179"/>
                <a:gd name="connsiteX19" fmla="*/ 1700545 w 2073835"/>
                <a:gd name="connsiteY19" fmla="*/ 456384 h 1018179"/>
                <a:gd name="connsiteX20" fmla="*/ 1743850 w 2073835"/>
                <a:gd name="connsiteY20" fmla="*/ 303968 h 1018179"/>
                <a:gd name="connsiteX21" fmla="*/ 1836628 w 2073835"/>
                <a:gd name="connsiteY21" fmla="*/ 512562 h 1018179"/>
                <a:gd name="connsiteX22" fmla="*/ 1818797 w 2073835"/>
                <a:gd name="connsiteY22" fmla="*/ 616449 h 1018179"/>
                <a:gd name="connsiteX23" fmla="*/ 1809330 w 2073835"/>
                <a:gd name="connsiteY23" fmla="*/ 643932 h 1018179"/>
                <a:gd name="connsiteX24" fmla="*/ 1828639 w 2073835"/>
                <a:gd name="connsiteY24" fmla="*/ 692088 h 1018179"/>
                <a:gd name="connsiteX25" fmla="*/ 1841046 w 2073835"/>
                <a:gd name="connsiteY25" fmla="*/ 678131 h 1018179"/>
                <a:gd name="connsiteX26" fmla="*/ 1928839 w 2073835"/>
                <a:gd name="connsiteY26" fmla="*/ 546229 h 1018179"/>
                <a:gd name="connsiteX27" fmla="*/ 1953464 w 2073835"/>
                <a:gd name="connsiteY27" fmla="*/ 773194 h 1018179"/>
                <a:gd name="connsiteX28" fmla="*/ 1925321 w 2073835"/>
                <a:gd name="connsiteY28" fmla="*/ 833887 h 1018179"/>
                <a:gd name="connsiteX29" fmla="*/ 1887788 w 2073835"/>
                <a:gd name="connsiteY29" fmla="*/ 889545 h 1018179"/>
                <a:gd name="connsiteX30" fmla="*/ 1901384 w 2073835"/>
                <a:gd name="connsiteY30" fmla="*/ 958383 h 1018179"/>
                <a:gd name="connsiteX31" fmla="*/ 1901664 w 2073835"/>
                <a:gd name="connsiteY31" fmla="*/ 963928 h 1018179"/>
                <a:gd name="connsiteX32" fmla="*/ 1911505 w 2073835"/>
                <a:gd name="connsiteY32" fmla="*/ 960749 h 1018179"/>
                <a:gd name="connsiteX33" fmla="*/ 2059875 w 2073835"/>
                <a:gd name="connsiteY33" fmla="*/ 818704 h 1018179"/>
                <a:gd name="connsiteX34" fmla="*/ 2053441 w 2073835"/>
                <a:gd name="connsiteY34" fmla="*/ 1018052 h 1018179"/>
                <a:gd name="connsiteX35" fmla="*/ 2053388 w 2073835"/>
                <a:gd name="connsiteY35" fmla="*/ 1018179 h 1018179"/>
                <a:gd name="connsiteX36" fmla="*/ 1827546 w 2073835"/>
                <a:gd name="connsiteY36" fmla="*/ 1018179 h 1018179"/>
                <a:gd name="connsiteX37" fmla="*/ 1826757 w 2073835"/>
                <a:gd name="connsiteY37" fmla="*/ 1011530 h 1018179"/>
                <a:gd name="connsiteX38" fmla="*/ 1286369 w 2073835"/>
                <a:gd name="connsiteY38" fmla="*/ 1011530 h 1018179"/>
                <a:gd name="connsiteX39" fmla="*/ 1284390 w 2073835"/>
                <a:gd name="connsiteY39" fmla="*/ 991895 h 1018179"/>
                <a:gd name="connsiteX40" fmla="*/ 993926 w 2073835"/>
                <a:gd name="connsiteY40" fmla="*/ 755160 h 1018179"/>
                <a:gd name="connsiteX41" fmla="*/ 703463 w 2073835"/>
                <a:gd name="connsiteY41" fmla="*/ 991895 h 1018179"/>
                <a:gd name="connsiteX42" fmla="*/ 701483 w 2073835"/>
                <a:gd name="connsiteY42" fmla="*/ 1011530 h 1018179"/>
                <a:gd name="connsiteX43" fmla="*/ 83785 w 2073835"/>
                <a:gd name="connsiteY43" fmla="*/ 1011530 h 1018179"/>
                <a:gd name="connsiteX44" fmla="*/ 84222 w 2073835"/>
                <a:gd name="connsiteY44" fmla="*/ 1002870 h 1018179"/>
                <a:gd name="connsiteX45" fmla="*/ 39947 w 2073835"/>
                <a:gd name="connsiteY45" fmla="*/ 1005608 h 1018179"/>
                <a:gd name="connsiteX46" fmla="*/ 1517 w 2073835"/>
                <a:gd name="connsiteY46" fmla="*/ 1014873 h 1018179"/>
                <a:gd name="connsiteX47" fmla="*/ 101434 w 2073835"/>
                <a:gd name="connsiteY47" fmla="*/ 882551 h 1018179"/>
                <a:gd name="connsiteX48" fmla="*/ 101449 w 2073835"/>
                <a:gd name="connsiteY48" fmla="*/ 882540 h 1018179"/>
                <a:gd name="connsiteX49" fmla="*/ 118438 w 2073835"/>
                <a:gd name="connsiteY49" fmla="*/ 796523 h 1018179"/>
                <a:gd name="connsiteX50" fmla="*/ 90983 w 2073835"/>
                <a:gd name="connsiteY50" fmla="*/ 806526 h 1018179"/>
                <a:gd name="connsiteX51" fmla="*/ 3409 w 2073835"/>
                <a:gd name="connsiteY51" fmla="*/ 852621 h 1018179"/>
                <a:gd name="connsiteX52" fmla="*/ 101028 w 2073835"/>
                <a:gd name="connsiteY52" fmla="*/ 646249 h 1018179"/>
                <a:gd name="connsiteX53" fmla="*/ 191411 w 2073835"/>
                <a:gd name="connsiteY53" fmla="*/ 592012 h 1018179"/>
                <a:gd name="connsiteX54" fmla="*/ 215724 w 2073835"/>
                <a:gd name="connsiteY54" fmla="*/ 582337 h 1018179"/>
                <a:gd name="connsiteX55" fmla="*/ 248732 w 2073835"/>
                <a:gd name="connsiteY55" fmla="*/ 530134 h 1018179"/>
                <a:gd name="connsiteX56" fmla="*/ 193673 w 2073835"/>
                <a:gd name="connsiteY56" fmla="*/ 531208 h 1018179"/>
                <a:gd name="connsiteX57" fmla="*/ 95890 w 2073835"/>
                <a:gd name="connsiteY57" fmla="*/ 546450 h 1018179"/>
                <a:gd name="connsiteX58" fmla="*/ 255095 w 2073835"/>
                <a:gd name="connsiteY58" fmla="*/ 382827 h 1018179"/>
                <a:gd name="connsiteX59" fmla="*/ 397175 w 2073835"/>
                <a:gd name="connsiteY59" fmla="*/ 358249 h 1018179"/>
                <a:gd name="connsiteX60" fmla="*/ 404243 w 2073835"/>
                <a:gd name="connsiteY60" fmla="*/ 358551 h 1018179"/>
                <a:gd name="connsiteX61" fmla="*/ 449181 w 2073835"/>
                <a:gd name="connsiteY61" fmla="*/ 324533 h 1018179"/>
                <a:gd name="connsiteX62" fmla="*/ 440910 w 2073835"/>
                <a:gd name="connsiteY62" fmla="*/ 321817 h 1018179"/>
                <a:gd name="connsiteX63" fmla="*/ 284963 w 2073835"/>
                <a:gd name="connsiteY63" fmla="*/ 293776 h 1018179"/>
                <a:gd name="connsiteX64" fmla="*/ 483374 w 2073835"/>
                <a:gd name="connsiteY64" fmla="*/ 180851 h 1018179"/>
                <a:gd name="connsiteX65" fmla="*/ 644966 w 2073835"/>
                <a:gd name="connsiteY65" fmla="*/ 201719 h 1018179"/>
                <a:gd name="connsiteX66" fmla="*/ 654610 w 2073835"/>
                <a:gd name="connsiteY66" fmla="*/ 205195 h 1018179"/>
                <a:gd name="connsiteX67" fmla="*/ 659458 w 2073835"/>
                <a:gd name="connsiteY67" fmla="*/ 202751 h 1018179"/>
                <a:gd name="connsiteX68" fmla="*/ 693065 w 2073835"/>
                <a:gd name="connsiteY68" fmla="*/ 191267 h 1018179"/>
                <a:gd name="connsiteX69" fmla="*/ 667080 w 2073835"/>
                <a:gd name="connsiteY69" fmla="*/ 172930 h 1018179"/>
                <a:gd name="connsiteX70" fmla="*/ 526180 w 2073835"/>
                <a:gd name="connsiteY70" fmla="*/ 100454 h 1018179"/>
                <a:gd name="connsiteX71" fmla="*/ 683757 w 2073835"/>
                <a:gd name="connsiteY71" fmla="*/ 48863 h 1018179"/>
                <a:gd name="connsiteX72" fmla="*/ 748960 w 2073835"/>
                <a:gd name="connsiteY72" fmla="*/ 50577 h 1018179"/>
                <a:gd name="connsiteX73" fmla="*/ 881341 w 2073835"/>
                <a:gd name="connsiteY73" fmla="*/ 107728 h 1018179"/>
                <a:gd name="connsiteX74" fmla="*/ 929904 w 2073835"/>
                <a:gd name="connsiteY74" fmla="*/ 142511 h 1018179"/>
                <a:gd name="connsiteX75" fmla="*/ 971678 w 2073835"/>
                <a:gd name="connsiteY75" fmla="*/ 140534 h 1018179"/>
                <a:gd name="connsiteX76" fmla="*/ 960141 w 2073835"/>
                <a:gd name="connsiteY76" fmla="*/ 125282 h 1018179"/>
                <a:gd name="connsiteX77" fmla="*/ 847922 w 2073835"/>
                <a:gd name="connsiteY77" fmla="*/ 13423 h 1018179"/>
                <a:gd name="connsiteX78" fmla="*/ 941222 w 2073835"/>
                <a:gd name="connsiteY78" fmla="*/ 1295 h 1018179"/>
                <a:gd name="connsiteX0-1" fmla="*/ 941222 w 2073835"/>
                <a:gd name="connsiteY0-2" fmla="*/ 1295 h 1018179"/>
                <a:gd name="connsiteX1-3" fmla="*/ 1075324 w 2073835"/>
                <a:gd name="connsiteY1-4" fmla="*/ 33590 h 1018179"/>
                <a:gd name="connsiteX2-5" fmla="*/ 1184084 w 2073835"/>
                <a:gd name="connsiteY2-6" fmla="*/ 128259 h 1018179"/>
                <a:gd name="connsiteX3-7" fmla="*/ 1212920 w 2073835"/>
                <a:gd name="connsiteY3-8" fmla="*/ 166945 h 1018179"/>
                <a:gd name="connsiteX4-9" fmla="*/ 1242709 w 2073835"/>
                <a:gd name="connsiteY4-10" fmla="*/ 174112 h 1018179"/>
                <a:gd name="connsiteX5-11" fmla="*/ 1238958 w 2073835"/>
                <a:gd name="connsiteY5-12" fmla="*/ 157124 h 1018179"/>
                <a:gd name="connsiteX6-13" fmla="*/ 1183625 w 2073835"/>
                <a:gd name="connsiteY6-14" fmla="*/ 8652 h 1018179"/>
                <a:gd name="connsiteX7-15" fmla="*/ 1196051 w 2073835"/>
                <a:gd name="connsiteY7-16" fmla="*/ 6190 h 1018179"/>
                <a:gd name="connsiteX8-17" fmla="*/ 1381889 w 2073835"/>
                <a:gd name="connsiteY8-18" fmla="*/ 121834 h 1018179"/>
                <a:gd name="connsiteX9-19" fmla="*/ 1441247 w 2073835"/>
                <a:gd name="connsiteY9-20" fmla="*/ 253240 h 1018179"/>
                <a:gd name="connsiteX10-21" fmla="*/ 1442778 w 2073835"/>
                <a:gd name="connsiteY10-22" fmla="*/ 260415 h 1018179"/>
                <a:gd name="connsiteX11-23" fmla="*/ 1476284 w 2073835"/>
                <a:gd name="connsiteY11-24" fmla="*/ 277306 h 1018179"/>
                <a:gd name="connsiteX12-25" fmla="*/ 1497407 w 2073835"/>
                <a:gd name="connsiteY12-26" fmla="*/ 262750 h 1018179"/>
                <a:gd name="connsiteX13-27" fmla="*/ 1478496 w 2073835"/>
                <a:gd name="connsiteY13-28" fmla="*/ 105434 h 1018179"/>
                <a:gd name="connsiteX14-29" fmla="*/ 1644628 w 2073835"/>
                <a:gd name="connsiteY14-30" fmla="*/ 262020 h 1018179"/>
                <a:gd name="connsiteX15-31" fmla="*/ 1671460 w 2073835"/>
                <a:gd name="connsiteY15-32" fmla="*/ 403691 h 1018179"/>
                <a:gd name="connsiteX16-33" fmla="*/ 1670350 w 2073835"/>
                <a:gd name="connsiteY16-34" fmla="*/ 445054 h 1018179"/>
                <a:gd name="connsiteX17-35" fmla="*/ 1694126 w 2073835"/>
                <a:gd name="connsiteY17-36" fmla="*/ 470904 h 1018179"/>
                <a:gd name="connsiteX18-37" fmla="*/ 1700545 w 2073835"/>
                <a:gd name="connsiteY18-38" fmla="*/ 456384 h 1018179"/>
                <a:gd name="connsiteX19-39" fmla="*/ 1743850 w 2073835"/>
                <a:gd name="connsiteY19-40" fmla="*/ 303968 h 1018179"/>
                <a:gd name="connsiteX20-41" fmla="*/ 1836628 w 2073835"/>
                <a:gd name="connsiteY20-42" fmla="*/ 512562 h 1018179"/>
                <a:gd name="connsiteX21-43" fmla="*/ 1818797 w 2073835"/>
                <a:gd name="connsiteY21-44" fmla="*/ 616449 h 1018179"/>
                <a:gd name="connsiteX22-45" fmla="*/ 1809330 w 2073835"/>
                <a:gd name="connsiteY22-46" fmla="*/ 643932 h 1018179"/>
                <a:gd name="connsiteX23-47" fmla="*/ 1828639 w 2073835"/>
                <a:gd name="connsiteY23-48" fmla="*/ 692088 h 1018179"/>
                <a:gd name="connsiteX24-49" fmla="*/ 1841046 w 2073835"/>
                <a:gd name="connsiteY24-50" fmla="*/ 678131 h 1018179"/>
                <a:gd name="connsiteX25-51" fmla="*/ 1928839 w 2073835"/>
                <a:gd name="connsiteY25-52" fmla="*/ 546229 h 1018179"/>
                <a:gd name="connsiteX26-53" fmla="*/ 1953464 w 2073835"/>
                <a:gd name="connsiteY26-54" fmla="*/ 773194 h 1018179"/>
                <a:gd name="connsiteX27-55" fmla="*/ 1925321 w 2073835"/>
                <a:gd name="connsiteY27-56" fmla="*/ 833887 h 1018179"/>
                <a:gd name="connsiteX28-57" fmla="*/ 1887788 w 2073835"/>
                <a:gd name="connsiteY28-58" fmla="*/ 889545 h 1018179"/>
                <a:gd name="connsiteX29-59" fmla="*/ 1901384 w 2073835"/>
                <a:gd name="connsiteY29-60" fmla="*/ 958383 h 1018179"/>
                <a:gd name="connsiteX30-61" fmla="*/ 1901664 w 2073835"/>
                <a:gd name="connsiteY30-62" fmla="*/ 963928 h 1018179"/>
                <a:gd name="connsiteX31-63" fmla="*/ 1911505 w 2073835"/>
                <a:gd name="connsiteY31-64" fmla="*/ 960749 h 1018179"/>
                <a:gd name="connsiteX32-65" fmla="*/ 2059875 w 2073835"/>
                <a:gd name="connsiteY32-66" fmla="*/ 818704 h 1018179"/>
                <a:gd name="connsiteX33-67" fmla="*/ 2053441 w 2073835"/>
                <a:gd name="connsiteY33-68" fmla="*/ 1018052 h 1018179"/>
                <a:gd name="connsiteX34-69" fmla="*/ 2053388 w 2073835"/>
                <a:gd name="connsiteY34-70" fmla="*/ 1018179 h 1018179"/>
                <a:gd name="connsiteX35-71" fmla="*/ 1827546 w 2073835"/>
                <a:gd name="connsiteY35-72" fmla="*/ 1018179 h 1018179"/>
                <a:gd name="connsiteX36-73" fmla="*/ 1826757 w 2073835"/>
                <a:gd name="connsiteY36-74" fmla="*/ 1011530 h 1018179"/>
                <a:gd name="connsiteX37-75" fmla="*/ 1286369 w 2073835"/>
                <a:gd name="connsiteY37-76" fmla="*/ 1011530 h 1018179"/>
                <a:gd name="connsiteX38-77" fmla="*/ 1284390 w 2073835"/>
                <a:gd name="connsiteY38-78" fmla="*/ 991895 h 1018179"/>
                <a:gd name="connsiteX39-79" fmla="*/ 993926 w 2073835"/>
                <a:gd name="connsiteY39-80" fmla="*/ 755160 h 1018179"/>
                <a:gd name="connsiteX40-81" fmla="*/ 703463 w 2073835"/>
                <a:gd name="connsiteY40-82" fmla="*/ 991895 h 1018179"/>
                <a:gd name="connsiteX41-83" fmla="*/ 701483 w 2073835"/>
                <a:gd name="connsiteY41-84" fmla="*/ 1011530 h 1018179"/>
                <a:gd name="connsiteX42-85" fmla="*/ 83785 w 2073835"/>
                <a:gd name="connsiteY42-86" fmla="*/ 1011530 h 1018179"/>
                <a:gd name="connsiteX43-87" fmla="*/ 84222 w 2073835"/>
                <a:gd name="connsiteY43-88" fmla="*/ 1002870 h 1018179"/>
                <a:gd name="connsiteX44-89" fmla="*/ 39947 w 2073835"/>
                <a:gd name="connsiteY44-90" fmla="*/ 1005608 h 1018179"/>
                <a:gd name="connsiteX45-91" fmla="*/ 1517 w 2073835"/>
                <a:gd name="connsiteY45-92" fmla="*/ 1014873 h 1018179"/>
                <a:gd name="connsiteX46-93" fmla="*/ 101434 w 2073835"/>
                <a:gd name="connsiteY46-94" fmla="*/ 882551 h 1018179"/>
                <a:gd name="connsiteX47-95" fmla="*/ 101449 w 2073835"/>
                <a:gd name="connsiteY47-96" fmla="*/ 882540 h 1018179"/>
                <a:gd name="connsiteX48-97" fmla="*/ 118438 w 2073835"/>
                <a:gd name="connsiteY48-98" fmla="*/ 796523 h 1018179"/>
                <a:gd name="connsiteX49-99" fmla="*/ 90983 w 2073835"/>
                <a:gd name="connsiteY49-100" fmla="*/ 806526 h 1018179"/>
                <a:gd name="connsiteX50-101" fmla="*/ 3409 w 2073835"/>
                <a:gd name="connsiteY50-102" fmla="*/ 852621 h 1018179"/>
                <a:gd name="connsiteX51-103" fmla="*/ 101028 w 2073835"/>
                <a:gd name="connsiteY51-104" fmla="*/ 646249 h 1018179"/>
                <a:gd name="connsiteX52-105" fmla="*/ 191411 w 2073835"/>
                <a:gd name="connsiteY52-106" fmla="*/ 592012 h 1018179"/>
                <a:gd name="connsiteX53-107" fmla="*/ 215724 w 2073835"/>
                <a:gd name="connsiteY53-108" fmla="*/ 582337 h 1018179"/>
                <a:gd name="connsiteX54-109" fmla="*/ 248732 w 2073835"/>
                <a:gd name="connsiteY54-110" fmla="*/ 530134 h 1018179"/>
                <a:gd name="connsiteX55-111" fmla="*/ 193673 w 2073835"/>
                <a:gd name="connsiteY55-112" fmla="*/ 531208 h 1018179"/>
                <a:gd name="connsiteX56-113" fmla="*/ 95890 w 2073835"/>
                <a:gd name="connsiteY56-114" fmla="*/ 546450 h 1018179"/>
                <a:gd name="connsiteX57-115" fmla="*/ 255095 w 2073835"/>
                <a:gd name="connsiteY57-116" fmla="*/ 382827 h 1018179"/>
                <a:gd name="connsiteX58-117" fmla="*/ 397175 w 2073835"/>
                <a:gd name="connsiteY58-118" fmla="*/ 358249 h 1018179"/>
                <a:gd name="connsiteX59-119" fmla="*/ 404243 w 2073835"/>
                <a:gd name="connsiteY59-120" fmla="*/ 358551 h 1018179"/>
                <a:gd name="connsiteX60-121" fmla="*/ 449181 w 2073835"/>
                <a:gd name="connsiteY60-122" fmla="*/ 324533 h 1018179"/>
                <a:gd name="connsiteX61-123" fmla="*/ 440910 w 2073835"/>
                <a:gd name="connsiteY61-124" fmla="*/ 321817 h 1018179"/>
                <a:gd name="connsiteX62-125" fmla="*/ 284963 w 2073835"/>
                <a:gd name="connsiteY62-126" fmla="*/ 293776 h 1018179"/>
                <a:gd name="connsiteX63-127" fmla="*/ 483374 w 2073835"/>
                <a:gd name="connsiteY63-128" fmla="*/ 180851 h 1018179"/>
                <a:gd name="connsiteX64-129" fmla="*/ 644966 w 2073835"/>
                <a:gd name="connsiteY64-130" fmla="*/ 201719 h 1018179"/>
                <a:gd name="connsiteX65-131" fmla="*/ 654610 w 2073835"/>
                <a:gd name="connsiteY65-132" fmla="*/ 205195 h 1018179"/>
                <a:gd name="connsiteX66-133" fmla="*/ 659458 w 2073835"/>
                <a:gd name="connsiteY66-134" fmla="*/ 202751 h 1018179"/>
                <a:gd name="connsiteX67-135" fmla="*/ 693065 w 2073835"/>
                <a:gd name="connsiteY67-136" fmla="*/ 191267 h 1018179"/>
                <a:gd name="connsiteX68-137" fmla="*/ 667080 w 2073835"/>
                <a:gd name="connsiteY68-138" fmla="*/ 172930 h 1018179"/>
                <a:gd name="connsiteX69-139" fmla="*/ 526180 w 2073835"/>
                <a:gd name="connsiteY69-140" fmla="*/ 100454 h 1018179"/>
                <a:gd name="connsiteX70-141" fmla="*/ 683757 w 2073835"/>
                <a:gd name="connsiteY70-142" fmla="*/ 48863 h 1018179"/>
                <a:gd name="connsiteX71-143" fmla="*/ 748960 w 2073835"/>
                <a:gd name="connsiteY71-144" fmla="*/ 50577 h 1018179"/>
                <a:gd name="connsiteX72-145" fmla="*/ 881341 w 2073835"/>
                <a:gd name="connsiteY72-146" fmla="*/ 107728 h 1018179"/>
                <a:gd name="connsiteX73-147" fmla="*/ 929904 w 2073835"/>
                <a:gd name="connsiteY73-148" fmla="*/ 142511 h 1018179"/>
                <a:gd name="connsiteX74-149" fmla="*/ 971678 w 2073835"/>
                <a:gd name="connsiteY74-150" fmla="*/ 140534 h 1018179"/>
                <a:gd name="connsiteX75-151" fmla="*/ 960141 w 2073835"/>
                <a:gd name="connsiteY75-152" fmla="*/ 125282 h 1018179"/>
                <a:gd name="connsiteX76-153" fmla="*/ 847922 w 2073835"/>
                <a:gd name="connsiteY76-154" fmla="*/ 13423 h 1018179"/>
                <a:gd name="connsiteX77-155" fmla="*/ 941222 w 2073835"/>
                <a:gd name="connsiteY77-156" fmla="*/ 1295 h 1018179"/>
                <a:gd name="connsiteX0-157" fmla="*/ 941222 w 2073835"/>
                <a:gd name="connsiteY0-158" fmla="*/ 1295 h 1018179"/>
                <a:gd name="connsiteX1-159" fmla="*/ 1075324 w 2073835"/>
                <a:gd name="connsiteY1-160" fmla="*/ 33590 h 1018179"/>
                <a:gd name="connsiteX2-161" fmla="*/ 1184084 w 2073835"/>
                <a:gd name="connsiteY2-162" fmla="*/ 128259 h 1018179"/>
                <a:gd name="connsiteX3-163" fmla="*/ 1212920 w 2073835"/>
                <a:gd name="connsiteY3-164" fmla="*/ 166945 h 1018179"/>
                <a:gd name="connsiteX4-165" fmla="*/ 1242709 w 2073835"/>
                <a:gd name="connsiteY4-166" fmla="*/ 174112 h 1018179"/>
                <a:gd name="connsiteX5-167" fmla="*/ 1238958 w 2073835"/>
                <a:gd name="connsiteY5-168" fmla="*/ 157124 h 1018179"/>
                <a:gd name="connsiteX6-169" fmla="*/ 1183625 w 2073835"/>
                <a:gd name="connsiteY6-170" fmla="*/ 8652 h 1018179"/>
                <a:gd name="connsiteX7-171" fmla="*/ 1196051 w 2073835"/>
                <a:gd name="connsiteY7-172" fmla="*/ 6190 h 1018179"/>
                <a:gd name="connsiteX8-173" fmla="*/ 1381889 w 2073835"/>
                <a:gd name="connsiteY8-174" fmla="*/ 121834 h 1018179"/>
                <a:gd name="connsiteX9-175" fmla="*/ 1441247 w 2073835"/>
                <a:gd name="connsiteY9-176" fmla="*/ 253240 h 1018179"/>
                <a:gd name="connsiteX10-177" fmla="*/ 1442778 w 2073835"/>
                <a:gd name="connsiteY10-178" fmla="*/ 260415 h 1018179"/>
                <a:gd name="connsiteX11-179" fmla="*/ 1476284 w 2073835"/>
                <a:gd name="connsiteY11-180" fmla="*/ 277306 h 1018179"/>
                <a:gd name="connsiteX12-181" fmla="*/ 1497407 w 2073835"/>
                <a:gd name="connsiteY12-182" fmla="*/ 262750 h 1018179"/>
                <a:gd name="connsiteX13-183" fmla="*/ 1478496 w 2073835"/>
                <a:gd name="connsiteY13-184" fmla="*/ 105434 h 1018179"/>
                <a:gd name="connsiteX14-185" fmla="*/ 1644628 w 2073835"/>
                <a:gd name="connsiteY14-186" fmla="*/ 262020 h 1018179"/>
                <a:gd name="connsiteX15-187" fmla="*/ 1671460 w 2073835"/>
                <a:gd name="connsiteY15-188" fmla="*/ 403691 h 1018179"/>
                <a:gd name="connsiteX16-189" fmla="*/ 1670350 w 2073835"/>
                <a:gd name="connsiteY16-190" fmla="*/ 445054 h 1018179"/>
                <a:gd name="connsiteX17-191" fmla="*/ 1694126 w 2073835"/>
                <a:gd name="connsiteY17-192" fmla="*/ 470904 h 1018179"/>
                <a:gd name="connsiteX18-193" fmla="*/ 1707195 w 2073835"/>
                <a:gd name="connsiteY18-194" fmla="*/ 443083 h 1018179"/>
                <a:gd name="connsiteX19-195" fmla="*/ 1743850 w 2073835"/>
                <a:gd name="connsiteY19-196" fmla="*/ 303968 h 1018179"/>
                <a:gd name="connsiteX20-197" fmla="*/ 1836628 w 2073835"/>
                <a:gd name="connsiteY20-198" fmla="*/ 512562 h 1018179"/>
                <a:gd name="connsiteX21-199" fmla="*/ 1818797 w 2073835"/>
                <a:gd name="connsiteY21-200" fmla="*/ 616449 h 1018179"/>
                <a:gd name="connsiteX22-201" fmla="*/ 1809330 w 2073835"/>
                <a:gd name="connsiteY22-202" fmla="*/ 643932 h 1018179"/>
                <a:gd name="connsiteX23-203" fmla="*/ 1828639 w 2073835"/>
                <a:gd name="connsiteY23-204" fmla="*/ 692088 h 1018179"/>
                <a:gd name="connsiteX24-205" fmla="*/ 1841046 w 2073835"/>
                <a:gd name="connsiteY24-206" fmla="*/ 678131 h 1018179"/>
                <a:gd name="connsiteX25-207" fmla="*/ 1928839 w 2073835"/>
                <a:gd name="connsiteY25-208" fmla="*/ 546229 h 1018179"/>
                <a:gd name="connsiteX26-209" fmla="*/ 1953464 w 2073835"/>
                <a:gd name="connsiteY26-210" fmla="*/ 773194 h 1018179"/>
                <a:gd name="connsiteX27-211" fmla="*/ 1925321 w 2073835"/>
                <a:gd name="connsiteY27-212" fmla="*/ 833887 h 1018179"/>
                <a:gd name="connsiteX28-213" fmla="*/ 1887788 w 2073835"/>
                <a:gd name="connsiteY28-214" fmla="*/ 889545 h 1018179"/>
                <a:gd name="connsiteX29-215" fmla="*/ 1901384 w 2073835"/>
                <a:gd name="connsiteY29-216" fmla="*/ 958383 h 1018179"/>
                <a:gd name="connsiteX30-217" fmla="*/ 1901664 w 2073835"/>
                <a:gd name="connsiteY30-218" fmla="*/ 963928 h 1018179"/>
                <a:gd name="connsiteX31-219" fmla="*/ 1911505 w 2073835"/>
                <a:gd name="connsiteY31-220" fmla="*/ 960749 h 1018179"/>
                <a:gd name="connsiteX32-221" fmla="*/ 2059875 w 2073835"/>
                <a:gd name="connsiteY32-222" fmla="*/ 818704 h 1018179"/>
                <a:gd name="connsiteX33-223" fmla="*/ 2053441 w 2073835"/>
                <a:gd name="connsiteY33-224" fmla="*/ 1018052 h 1018179"/>
                <a:gd name="connsiteX34-225" fmla="*/ 2053388 w 2073835"/>
                <a:gd name="connsiteY34-226" fmla="*/ 1018179 h 1018179"/>
                <a:gd name="connsiteX35-227" fmla="*/ 1827546 w 2073835"/>
                <a:gd name="connsiteY35-228" fmla="*/ 1018179 h 1018179"/>
                <a:gd name="connsiteX36-229" fmla="*/ 1826757 w 2073835"/>
                <a:gd name="connsiteY36-230" fmla="*/ 1011530 h 1018179"/>
                <a:gd name="connsiteX37-231" fmla="*/ 1286369 w 2073835"/>
                <a:gd name="connsiteY37-232" fmla="*/ 1011530 h 1018179"/>
                <a:gd name="connsiteX38-233" fmla="*/ 1284390 w 2073835"/>
                <a:gd name="connsiteY38-234" fmla="*/ 991895 h 1018179"/>
                <a:gd name="connsiteX39-235" fmla="*/ 993926 w 2073835"/>
                <a:gd name="connsiteY39-236" fmla="*/ 755160 h 1018179"/>
                <a:gd name="connsiteX40-237" fmla="*/ 703463 w 2073835"/>
                <a:gd name="connsiteY40-238" fmla="*/ 991895 h 1018179"/>
                <a:gd name="connsiteX41-239" fmla="*/ 701483 w 2073835"/>
                <a:gd name="connsiteY41-240" fmla="*/ 1011530 h 1018179"/>
                <a:gd name="connsiteX42-241" fmla="*/ 83785 w 2073835"/>
                <a:gd name="connsiteY42-242" fmla="*/ 1011530 h 1018179"/>
                <a:gd name="connsiteX43-243" fmla="*/ 84222 w 2073835"/>
                <a:gd name="connsiteY43-244" fmla="*/ 1002870 h 1018179"/>
                <a:gd name="connsiteX44-245" fmla="*/ 39947 w 2073835"/>
                <a:gd name="connsiteY44-246" fmla="*/ 1005608 h 1018179"/>
                <a:gd name="connsiteX45-247" fmla="*/ 1517 w 2073835"/>
                <a:gd name="connsiteY45-248" fmla="*/ 1014873 h 1018179"/>
                <a:gd name="connsiteX46-249" fmla="*/ 101434 w 2073835"/>
                <a:gd name="connsiteY46-250" fmla="*/ 882551 h 1018179"/>
                <a:gd name="connsiteX47-251" fmla="*/ 101449 w 2073835"/>
                <a:gd name="connsiteY47-252" fmla="*/ 882540 h 1018179"/>
                <a:gd name="connsiteX48-253" fmla="*/ 118438 w 2073835"/>
                <a:gd name="connsiteY48-254" fmla="*/ 796523 h 1018179"/>
                <a:gd name="connsiteX49-255" fmla="*/ 90983 w 2073835"/>
                <a:gd name="connsiteY49-256" fmla="*/ 806526 h 1018179"/>
                <a:gd name="connsiteX50-257" fmla="*/ 3409 w 2073835"/>
                <a:gd name="connsiteY50-258" fmla="*/ 852621 h 1018179"/>
                <a:gd name="connsiteX51-259" fmla="*/ 101028 w 2073835"/>
                <a:gd name="connsiteY51-260" fmla="*/ 646249 h 1018179"/>
                <a:gd name="connsiteX52-261" fmla="*/ 191411 w 2073835"/>
                <a:gd name="connsiteY52-262" fmla="*/ 592012 h 1018179"/>
                <a:gd name="connsiteX53-263" fmla="*/ 215724 w 2073835"/>
                <a:gd name="connsiteY53-264" fmla="*/ 582337 h 1018179"/>
                <a:gd name="connsiteX54-265" fmla="*/ 248732 w 2073835"/>
                <a:gd name="connsiteY54-266" fmla="*/ 530134 h 1018179"/>
                <a:gd name="connsiteX55-267" fmla="*/ 193673 w 2073835"/>
                <a:gd name="connsiteY55-268" fmla="*/ 531208 h 1018179"/>
                <a:gd name="connsiteX56-269" fmla="*/ 95890 w 2073835"/>
                <a:gd name="connsiteY56-270" fmla="*/ 546450 h 1018179"/>
                <a:gd name="connsiteX57-271" fmla="*/ 255095 w 2073835"/>
                <a:gd name="connsiteY57-272" fmla="*/ 382827 h 1018179"/>
                <a:gd name="connsiteX58-273" fmla="*/ 397175 w 2073835"/>
                <a:gd name="connsiteY58-274" fmla="*/ 358249 h 1018179"/>
                <a:gd name="connsiteX59-275" fmla="*/ 404243 w 2073835"/>
                <a:gd name="connsiteY59-276" fmla="*/ 358551 h 1018179"/>
                <a:gd name="connsiteX60-277" fmla="*/ 449181 w 2073835"/>
                <a:gd name="connsiteY60-278" fmla="*/ 324533 h 1018179"/>
                <a:gd name="connsiteX61-279" fmla="*/ 440910 w 2073835"/>
                <a:gd name="connsiteY61-280" fmla="*/ 321817 h 1018179"/>
                <a:gd name="connsiteX62-281" fmla="*/ 284963 w 2073835"/>
                <a:gd name="connsiteY62-282" fmla="*/ 293776 h 1018179"/>
                <a:gd name="connsiteX63-283" fmla="*/ 483374 w 2073835"/>
                <a:gd name="connsiteY63-284" fmla="*/ 180851 h 1018179"/>
                <a:gd name="connsiteX64-285" fmla="*/ 644966 w 2073835"/>
                <a:gd name="connsiteY64-286" fmla="*/ 201719 h 1018179"/>
                <a:gd name="connsiteX65-287" fmla="*/ 654610 w 2073835"/>
                <a:gd name="connsiteY65-288" fmla="*/ 205195 h 1018179"/>
                <a:gd name="connsiteX66-289" fmla="*/ 659458 w 2073835"/>
                <a:gd name="connsiteY66-290" fmla="*/ 202751 h 1018179"/>
                <a:gd name="connsiteX67-291" fmla="*/ 693065 w 2073835"/>
                <a:gd name="connsiteY67-292" fmla="*/ 191267 h 1018179"/>
                <a:gd name="connsiteX68-293" fmla="*/ 667080 w 2073835"/>
                <a:gd name="connsiteY68-294" fmla="*/ 172930 h 1018179"/>
                <a:gd name="connsiteX69-295" fmla="*/ 526180 w 2073835"/>
                <a:gd name="connsiteY69-296" fmla="*/ 100454 h 1018179"/>
                <a:gd name="connsiteX70-297" fmla="*/ 683757 w 2073835"/>
                <a:gd name="connsiteY70-298" fmla="*/ 48863 h 1018179"/>
                <a:gd name="connsiteX71-299" fmla="*/ 748960 w 2073835"/>
                <a:gd name="connsiteY71-300" fmla="*/ 50577 h 1018179"/>
                <a:gd name="connsiteX72-301" fmla="*/ 881341 w 2073835"/>
                <a:gd name="connsiteY72-302" fmla="*/ 107728 h 1018179"/>
                <a:gd name="connsiteX73-303" fmla="*/ 929904 w 2073835"/>
                <a:gd name="connsiteY73-304" fmla="*/ 142511 h 1018179"/>
                <a:gd name="connsiteX74-305" fmla="*/ 971678 w 2073835"/>
                <a:gd name="connsiteY74-306" fmla="*/ 140534 h 1018179"/>
                <a:gd name="connsiteX75-307" fmla="*/ 960141 w 2073835"/>
                <a:gd name="connsiteY75-308" fmla="*/ 125282 h 1018179"/>
                <a:gd name="connsiteX76-309" fmla="*/ 847922 w 2073835"/>
                <a:gd name="connsiteY76-310" fmla="*/ 13423 h 1018179"/>
                <a:gd name="connsiteX77-311" fmla="*/ 941222 w 2073835"/>
                <a:gd name="connsiteY77-312" fmla="*/ 1295 h 1018179"/>
                <a:gd name="connsiteX0-313" fmla="*/ 941222 w 2073835"/>
                <a:gd name="connsiteY0-314" fmla="*/ 1295 h 1018179"/>
                <a:gd name="connsiteX1-315" fmla="*/ 1075324 w 2073835"/>
                <a:gd name="connsiteY1-316" fmla="*/ 33590 h 1018179"/>
                <a:gd name="connsiteX2-317" fmla="*/ 1184084 w 2073835"/>
                <a:gd name="connsiteY2-318" fmla="*/ 128259 h 1018179"/>
                <a:gd name="connsiteX3-319" fmla="*/ 1212920 w 2073835"/>
                <a:gd name="connsiteY3-320" fmla="*/ 166945 h 1018179"/>
                <a:gd name="connsiteX4-321" fmla="*/ 1242709 w 2073835"/>
                <a:gd name="connsiteY4-322" fmla="*/ 174112 h 1018179"/>
                <a:gd name="connsiteX5-323" fmla="*/ 1238958 w 2073835"/>
                <a:gd name="connsiteY5-324" fmla="*/ 157124 h 1018179"/>
                <a:gd name="connsiteX6-325" fmla="*/ 1183625 w 2073835"/>
                <a:gd name="connsiteY6-326" fmla="*/ 8652 h 1018179"/>
                <a:gd name="connsiteX7-327" fmla="*/ 1196051 w 2073835"/>
                <a:gd name="connsiteY7-328" fmla="*/ 6190 h 1018179"/>
                <a:gd name="connsiteX8-329" fmla="*/ 1381889 w 2073835"/>
                <a:gd name="connsiteY8-330" fmla="*/ 121834 h 1018179"/>
                <a:gd name="connsiteX9-331" fmla="*/ 1441247 w 2073835"/>
                <a:gd name="connsiteY9-332" fmla="*/ 253240 h 1018179"/>
                <a:gd name="connsiteX10-333" fmla="*/ 1442778 w 2073835"/>
                <a:gd name="connsiteY10-334" fmla="*/ 260415 h 1018179"/>
                <a:gd name="connsiteX11-335" fmla="*/ 1476284 w 2073835"/>
                <a:gd name="connsiteY11-336" fmla="*/ 277306 h 1018179"/>
                <a:gd name="connsiteX12-337" fmla="*/ 1497407 w 2073835"/>
                <a:gd name="connsiteY12-338" fmla="*/ 262750 h 1018179"/>
                <a:gd name="connsiteX13-339" fmla="*/ 1478496 w 2073835"/>
                <a:gd name="connsiteY13-340" fmla="*/ 105434 h 1018179"/>
                <a:gd name="connsiteX14-341" fmla="*/ 1644628 w 2073835"/>
                <a:gd name="connsiteY14-342" fmla="*/ 262020 h 1018179"/>
                <a:gd name="connsiteX15-343" fmla="*/ 1671460 w 2073835"/>
                <a:gd name="connsiteY15-344" fmla="*/ 403691 h 1018179"/>
                <a:gd name="connsiteX16-345" fmla="*/ 1670350 w 2073835"/>
                <a:gd name="connsiteY16-346" fmla="*/ 445054 h 1018179"/>
                <a:gd name="connsiteX17-347" fmla="*/ 1694126 w 2073835"/>
                <a:gd name="connsiteY17-348" fmla="*/ 470904 h 1018179"/>
                <a:gd name="connsiteX18-349" fmla="*/ 1707195 w 2073835"/>
                <a:gd name="connsiteY18-350" fmla="*/ 443083 h 1018179"/>
                <a:gd name="connsiteX19-351" fmla="*/ 1743850 w 2073835"/>
                <a:gd name="connsiteY19-352" fmla="*/ 303968 h 1018179"/>
                <a:gd name="connsiteX20-353" fmla="*/ 1836628 w 2073835"/>
                <a:gd name="connsiteY20-354" fmla="*/ 512562 h 1018179"/>
                <a:gd name="connsiteX21-355" fmla="*/ 1818797 w 2073835"/>
                <a:gd name="connsiteY21-356" fmla="*/ 616449 h 1018179"/>
                <a:gd name="connsiteX22-357" fmla="*/ 1809330 w 2073835"/>
                <a:gd name="connsiteY22-358" fmla="*/ 643932 h 1018179"/>
                <a:gd name="connsiteX23-359" fmla="*/ 1835289 w 2073835"/>
                <a:gd name="connsiteY23-360" fmla="*/ 688763 h 1018179"/>
                <a:gd name="connsiteX24-361" fmla="*/ 1841046 w 2073835"/>
                <a:gd name="connsiteY24-362" fmla="*/ 678131 h 1018179"/>
                <a:gd name="connsiteX25-363" fmla="*/ 1928839 w 2073835"/>
                <a:gd name="connsiteY25-364" fmla="*/ 546229 h 1018179"/>
                <a:gd name="connsiteX26-365" fmla="*/ 1953464 w 2073835"/>
                <a:gd name="connsiteY26-366" fmla="*/ 773194 h 1018179"/>
                <a:gd name="connsiteX27-367" fmla="*/ 1925321 w 2073835"/>
                <a:gd name="connsiteY27-368" fmla="*/ 833887 h 1018179"/>
                <a:gd name="connsiteX28-369" fmla="*/ 1887788 w 2073835"/>
                <a:gd name="connsiteY28-370" fmla="*/ 889545 h 1018179"/>
                <a:gd name="connsiteX29-371" fmla="*/ 1901384 w 2073835"/>
                <a:gd name="connsiteY29-372" fmla="*/ 958383 h 1018179"/>
                <a:gd name="connsiteX30-373" fmla="*/ 1901664 w 2073835"/>
                <a:gd name="connsiteY30-374" fmla="*/ 963928 h 1018179"/>
                <a:gd name="connsiteX31-375" fmla="*/ 1911505 w 2073835"/>
                <a:gd name="connsiteY31-376" fmla="*/ 960749 h 1018179"/>
                <a:gd name="connsiteX32-377" fmla="*/ 2059875 w 2073835"/>
                <a:gd name="connsiteY32-378" fmla="*/ 818704 h 1018179"/>
                <a:gd name="connsiteX33-379" fmla="*/ 2053441 w 2073835"/>
                <a:gd name="connsiteY33-380" fmla="*/ 1018052 h 1018179"/>
                <a:gd name="connsiteX34-381" fmla="*/ 2053388 w 2073835"/>
                <a:gd name="connsiteY34-382" fmla="*/ 1018179 h 1018179"/>
                <a:gd name="connsiteX35-383" fmla="*/ 1827546 w 2073835"/>
                <a:gd name="connsiteY35-384" fmla="*/ 1018179 h 1018179"/>
                <a:gd name="connsiteX36-385" fmla="*/ 1826757 w 2073835"/>
                <a:gd name="connsiteY36-386" fmla="*/ 1011530 h 1018179"/>
                <a:gd name="connsiteX37-387" fmla="*/ 1286369 w 2073835"/>
                <a:gd name="connsiteY37-388" fmla="*/ 1011530 h 1018179"/>
                <a:gd name="connsiteX38-389" fmla="*/ 1284390 w 2073835"/>
                <a:gd name="connsiteY38-390" fmla="*/ 991895 h 1018179"/>
                <a:gd name="connsiteX39-391" fmla="*/ 993926 w 2073835"/>
                <a:gd name="connsiteY39-392" fmla="*/ 755160 h 1018179"/>
                <a:gd name="connsiteX40-393" fmla="*/ 703463 w 2073835"/>
                <a:gd name="connsiteY40-394" fmla="*/ 991895 h 1018179"/>
                <a:gd name="connsiteX41-395" fmla="*/ 701483 w 2073835"/>
                <a:gd name="connsiteY41-396" fmla="*/ 1011530 h 1018179"/>
                <a:gd name="connsiteX42-397" fmla="*/ 83785 w 2073835"/>
                <a:gd name="connsiteY42-398" fmla="*/ 1011530 h 1018179"/>
                <a:gd name="connsiteX43-399" fmla="*/ 84222 w 2073835"/>
                <a:gd name="connsiteY43-400" fmla="*/ 1002870 h 1018179"/>
                <a:gd name="connsiteX44-401" fmla="*/ 39947 w 2073835"/>
                <a:gd name="connsiteY44-402" fmla="*/ 1005608 h 1018179"/>
                <a:gd name="connsiteX45-403" fmla="*/ 1517 w 2073835"/>
                <a:gd name="connsiteY45-404" fmla="*/ 1014873 h 1018179"/>
                <a:gd name="connsiteX46-405" fmla="*/ 101434 w 2073835"/>
                <a:gd name="connsiteY46-406" fmla="*/ 882551 h 1018179"/>
                <a:gd name="connsiteX47-407" fmla="*/ 101449 w 2073835"/>
                <a:gd name="connsiteY47-408" fmla="*/ 882540 h 1018179"/>
                <a:gd name="connsiteX48-409" fmla="*/ 118438 w 2073835"/>
                <a:gd name="connsiteY48-410" fmla="*/ 796523 h 1018179"/>
                <a:gd name="connsiteX49-411" fmla="*/ 90983 w 2073835"/>
                <a:gd name="connsiteY49-412" fmla="*/ 806526 h 1018179"/>
                <a:gd name="connsiteX50-413" fmla="*/ 3409 w 2073835"/>
                <a:gd name="connsiteY50-414" fmla="*/ 852621 h 1018179"/>
                <a:gd name="connsiteX51-415" fmla="*/ 101028 w 2073835"/>
                <a:gd name="connsiteY51-416" fmla="*/ 646249 h 1018179"/>
                <a:gd name="connsiteX52-417" fmla="*/ 191411 w 2073835"/>
                <a:gd name="connsiteY52-418" fmla="*/ 592012 h 1018179"/>
                <a:gd name="connsiteX53-419" fmla="*/ 215724 w 2073835"/>
                <a:gd name="connsiteY53-420" fmla="*/ 582337 h 1018179"/>
                <a:gd name="connsiteX54-421" fmla="*/ 248732 w 2073835"/>
                <a:gd name="connsiteY54-422" fmla="*/ 530134 h 1018179"/>
                <a:gd name="connsiteX55-423" fmla="*/ 193673 w 2073835"/>
                <a:gd name="connsiteY55-424" fmla="*/ 531208 h 1018179"/>
                <a:gd name="connsiteX56-425" fmla="*/ 95890 w 2073835"/>
                <a:gd name="connsiteY56-426" fmla="*/ 546450 h 1018179"/>
                <a:gd name="connsiteX57-427" fmla="*/ 255095 w 2073835"/>
                <a:gd name="connsiteY57-428" fmla="*/ 382827 h 1018179"/>
                <a:gd name="connsiteX58-429" fmla="*/ 397175 w 2073835"/>
                <a:gd name="connsiteY58-430" fmla="*/ 358249 h 1018179"/>
                <a:gd name="connsiteX59-431" fmla="*/ 404243 w 2073835"/>
                <a:gd name="connsiteY59-432" fmla="*/ 358551 h 1018179"/>
                <a:gd name="connsiteX60-433" fmla="*/ 449181 w 2073835"/>
                <a:gd name="connsiteY60-434" fmla="*/ 324533 h 1018179"/>
                <a:gd name="connsiteX61-435" fmla="*/ 440910 w 2073835"/>
                <a:gd name="connsiteY61-436" fmla="*/ 321817 h 1018179"/>
                <a:gd name="connsiteX62-437" fmla="*/ 284963 w 2073835"/>
                <a:gd name="connsiteY62-438" fmla="*/ 293776 h 1018179"/>
                <a:gd name="connsiteX63-439" fmla="*/ 483374 w 2073835"/>
                <a:gd name="connsiteY63-440" fmla="*/ 180851 h 1018179"/>
                <a:gd name="connsiteX64-441" fmla="*/ 644966 w 2073835"/>
                <a:gd name="connsiteY64-442" fmla="*/ 201719 h 1018179"/>
                <a:gd name="connsiteX65-443" fmla="*/ 654610 w 2073835"/>
                <a:gd name="connsiteY65-444" fmla="*/ 205195 h 1018179"/>
                <a:gd name="connsiteX66-445" fmla="*/ 659458 w 2073835"/>
                <a:gd name="connsiteY66-446" fmla="*/ 202751 h 1018179"/>
                <a:gd name="connsiteX67-447" fmla="*/ 693065 w 2073835"/>
                <a:gd name="connsiteY67-448" fmla="*/ 191267 h 1018179"/>
                <a:gd name="connsiteX68-449" fmla="*/ 667080 w 2073835"/>
                <a:gd name="connsiteY68-450" fmla="*/ 172930 h 1018179"/>
                <a:gd name="connsiteX69-451" fmla="*/ 526180 w 2073835"/>
                <a:gd name="connsiteY69-452" fmla="*/ 100454 h 1018179"/>
                <a:gd name="connsiteX70-453" fmla="*/ 683757 w 2073835"/>
                <a:gd name="connsiteY70-454" fmla="*/ 48863 h 1018179"/>
                <a:gd name="connsiteX71-455" fmla="*/ 748960 w 2073835"/>
                <a:gd name="connsiteY71-456" fmla="*/ 50577 h 1018179"/>
                <a:gd name="connsiteX72-457" fmla="*/ 881341 w 2073835"/>
                <a:gd name="connsiteY72-458" fmla="*/ 107728 h 1018179"/>
                <a:gd name="connsiteX73-459" fmla="*/ 929904 w 2073835"/>
                <a:gd name="connsiteY73-460" fmla="*/ 142511 h 1018179"/>
                <a:gd name="connsiteX74-461" fmla="*/ 971678 w 2073835"/>
                <a:gd name="connsiteY74-462" fmla="*/ 140534 h 1018179"/>
                <a:gd name="connsiteX75-463" fmla="*/ 960141 w 2073835"/>
                <a:gd name="connsiteY75-464" fmla="*/ 125282 h 1018179"/>
                <a:gd name="connsiteX76-465" fmla="*/ 847922 w 2073835"/>
                <a:gd name="connsiteY76-466" fmla="*/ 13423 h 1018179"/>
                <a:gd name="connsiteX77-467" fmla="*/ 941222 w 2073835"/>
                <a:gd name="connsiteY77-468" fmla="*/ 1295 h 101817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  <a:cxn ang="0">
                  <a:pos x="connsiteX41-83" y="connsiteY41-84"/>
                </a:cxn>
                <a:cxn ang="0">
                  <a:pos x="connsiteX42-85" y="connsiteY42-86"/>
                </a:cxn>
                <a:cxn ang="0">
                  <a:pos x="connsiteX43-87" y="connsiteY43-88"/>
                </a:cxn>
                <a:cxn ang="0">
                  <a:pos x="connsiteX44-89" y="connsiteY44-90"/>
                </a:cxn>
                <a:cxn ang="0">
                  <a:pos x="connsiteX45-91" y="connsiteY45-92"/>
                </a:cxn>
                <a:cxn ang="0">
                  <a:pos x="connsiteX46-93" y="connsiteY46-94"/>
                </a:cxn>
                <a:cxn ang="0">
                  <a:pos x="connsiteX47-95" y="connsiteY47-96"/>
                </a:cxn>
                <a:cxn ang="0">
                  <a:pos x="connsiteX48-97" y="connsiteY48-98"/>
                </a:cxn>
                <a:cxn ang="0">
                  <a:pos x="connsiteX49-99" y="connsiteY49-100"/>
                </a:cxn>
                <a:cxn ang="0">
                  <a:pos x="connsiteX50-101" y="connsiteY50-102"/>
                </a:cxn>
                <a:cxn ang="0">
                  <a:pos x="connsiteX51-103" y="connsiteY51-104"/>
                </a:cxn>
                <a:cxn ang="0">
                  <a:pos x="connsiteX52-105" y="connsiteY52-106"/>
                </a:cxn>
                <a:cxn ang="0">
                  <a:pos x="connsiteX53-107" y="connsiteY53-108"/>
                </a:cxn>
                <a:cxn ang="0">
                  <a:pos x="connsiteX54-109" y="connsiteY54-110"/>
                </a:cxn>
                <a:cxn ang="0">
                  <a:pos x="connsiteX55-111" y="connsiteY55-112"/>
                </a:cxn>
                <a:cxn ang="0">
                  <a:pos x="connsiteX56-113" y="connsiteY56-114"/>
                </a:cxn>
                <a:cxn ang="0">
                  <a:pos x="connsiteX57-115" y="connsiteY57-116"/>
                </a:cxn>
                <a:cxn ang="0">
                  <a:pos x="connsiteX58-117" y="connsiteY58-118"/>
                </a:cxn>
                <a:cxn ang="0">
                  <a:pos x="connsiteX59-119" y="connsiteY59-120"/>
                </a:cxn>
                <a:cxn ang="0">
                  <a:pos x="connsiteX60-121" y="connsiteY60-122"/>
                </a:cxn>
                <a:cxn ang="0">
                  <a:pos x="connsiteX61-123" y="connsiteY61-124"/>
                </a:cxn>
                <a:cxn ang="0">
                  <a:pos x="connsiteX62-125" y="connsiteY62-126"/>
                </a:cxn>
                <a:cxn ang="0">
                  <a:pos x="connsiteX63-127" y="connsiteY63-128"/>
                </a:cxn>
                <a:cxn ang="0">
                  <a:pos x="connsiteX64-129" y="connsiteY64-130"/>
                </a:cxn>
                <a:cxn ang="0">
                  <a:pos x="connsiteX65-131" y="connsiteY65-132"/>
                </a:cxn>
                <a:cxn ang="0">
                  <a:pos x="connsiteX66-133" y="connsiteY66-134"/>
                </a:cxn>
                <a:cxn ang="0">
                  <a:pos x="connsiteX67-135" y="connsiteY67-136"/>
                </a:cxn>
                <a:cxn ang="0">
                  <a:pos x="connsiteX68-137" y="connsiteY68-138"/>
                </a:cxn>
                <a:cxn ang="0">
                  <a:pos x="connsiteX69-139" y="connsiteY69-140"/>
                </a:cxn>
                <a:cxn ang="0">
                  <a:pos x="connsiteX70-141" y="connsiteY70-142"/>
                </a:cxn>
                <a:cxn ang="0">
                  <a:pos x="connsiteX71-143" y="connsiteY71-144"/>
                </a:cxn>
                <a:cxn ang="0">
                  <a:pos x="connsiteX72-145" y="connsiteY72-146"/>
                </a:cxn>
                <a:cxn ang="0">
                  <a:pos x="connsiteX73-147" y="connsiteY73-148"/>
                </a:cxn>
                <a:cxn ang="0">
                  <a:pos x="connsiteX74-149" y="connsiteY74-150"/>
                </a:cxn>
                <a:cxn ang="0">
                  <a:pos x="connsiteX75-151" y="connsiteY75-152"/>
                </a:cxn>
                <a:cxn ang="0">
                  <a:pos x="connsiteX76-153" y="connsiteY76-154"/>
                </a:cxn>
                <a:cxn ang="0">
                  <a:pos x="connsiteX77-155" y="connsiteY77-156"/>
                </a:cxn>
              </a:cxnLst>
              <a:rect l="l" t="t" r="r" b="b"/>
              <a:pathLst>
                <a:path w="2073835" h="1018179">
                  <a:moveTo>
                    <a:pt x="941222" y="1295"/>
                  </a:moveTo>
                  <a:cubicBezTo>
                    <a:pt x="988502" y="4884"/>
                    <a:pt x="1042582" y="15877"/>
                    <a:pt x="1075324" y="33590"/>
                  </a:cubicBezTo>
                  <a:cubicBezTo>
                    <a:pt x="1108067" y="51303"/>
                    <a:pt x="1150410" y="89527"/>
                    <a:pt x="1184084" y="128259"/>
                  </a:cubicBezTo>
                  <a:lnTo>
                    <a:pt x="1212920" y="166945"/>
                  </a:lnTo>
                  <a:lnTo>
                    <a:pt x="1242709" y="174112"/>
                  </a:lnTo>
                  <a:lnTo>
                    <a:pt x="1238958" y="157124"/>
                  </a:lnTo>
                  <a:cubicBezTo>
                    <a:pt x="1225363" y="102775"/>
                    <a:pt x="1202918" y="31293"/>
                    <a:pt x="1183625" y="8652"/>
                  </a:cubicBezTo>
                  <a:cubicBezTo>
                    <a:pt x="1186124" y="6526"/>
                    <a:pt x="1190398" y="5769"/>
                    <a:pt x="1196051" y="6190"/>
                  </a:cubicBezTo>
                  <a:cubicBezTo>
                    <a:pt x="1235619" y="9136"/>
                    <a:pt x="1342742" y="69763"/>
                    <a:pt x="1381889" y="121834"/>
                  </a:cubicBezTo>
                  <a:cubicBezTo>
                    <a:pt x="1404259" y="151591"/>
                    <a:pt x="1426798" y="203993"/>
                    <a:pt x="1441247" y="253240"/>
                  </a:cubicBezTo>
                  <a:lnTo>
                    <a:pt x="1442778" y="260415"/>
                  </a:lnTo>
                  <a:lnTo>
                    <a:pt x="1476284" y="277306"/>
                  </a:lnTo>
                  <a:lnTo>
                    <a:pt x="1497407" y="262750"/>
                  </a:lnTo>
                  <a:cubicBezTo>
                    <a:pt x="1496959" y="206727"/>
                    <a:pt x="1491931" y="131974"/>
                    <a:pt x="1478496" y="105434"/>
                  </a:cubicBezTo>
                  <a:cubicBezTo>
                    <a:pt x="1501933" y="93596"/>
                    <a:pt x="1615120" y="193665"/>
                    <a:pt x="1644628" y="262020"/>
                  </a:cubicBezTo>
                  <a:cubicBezTo>
                    <a:pt x="1659383" y="296197"/>
                    <a:pt x="1668983" y="352427"/>
                    <a:pt x="1671460" y="403691"/>
                  </a:cubicBezTo>
                  <a:lnTo>
                    <a:pt x="1670350" y="445054"/>
                  </a:lnTo>
                  <a:lnTo>
                    <a:pt x="1694126" y="470904"/>
                  </a:lnTo>
                  <a:lnTo>
                    <a:pt x="1707195" y="443083"/>
                  </a:lnTo>
                  <a:cubicBezTo>
                    <a:pt x="1728416" y="391232"/>
                    <a:pt x="1745995" y="333637"/>
                    <a:pt x="1743850" y="303968"/>
                  </a:cubicBezTo>
                  <a:cubicBezTo>
                    <a:pt x="1770041" y="302098"/>
                    <a:pt x="1835805" y="438115"/>
                    <a:pt x="1836628" y="512562"/>
                  </a:cubicBezTo>
                  <a:cubicBezTo>
                    <a:pt x="1836937" y="540480"/>
                    <a:pt x="1829781" y="578721"/>
                    <a:pt x="1818797" y="616449"/>
                  </a:cubicBezTo>
                  <a:lnTo>
                    <a:pt x="1809330" y="643932"/>
                  </a:lnTo>
                  <a:lnTo>
                    <a:pt x="1835289" y="688763"/>
                  </a:lnTo>
                  <a:lnTo>
                    <a:pt x="1841046" y="678131"/>
                  </a:lnTo>
                  <a:cubicBezTo>
                    <a:pt x="1877090" y="635241"/>
                    <a:pt x="1921818" y="575135"/>
                    <a:pt x="1928839" y="546229"/>
                  </a:cubicBezTo>
                  <a:cubicBezTo>
                    <a:pt x="1954349" y="552449"/>
                    <a:pt x="1975421" y="702052"/>
                    <a:pt x="1953464" y="773194"/>
                  </a:cubicBezTo>
                  <a:cubicBezTo>
                    <a:pt x="1947975" y="790979"/>
                    <a:pt x="1937925" y="812119"/>
                    <a:pt x="1925321" y="833887"/>
                  </a:cubicBezTo>
                  <a:lnTo>
                    <a:pt x="1887788" y="889545"/>
                  </a:lnTo>
                  <a:lnTo>
                    <a:pt x="1901384" y="958383"/>
                  </a:lnTo>
                  <a:cubicBezTo>
                    <a:pt x="1901477" y="960231"/>
                    <a:pt x="1901571" y="962080"/>
                    <a:pt x="1901664" y="963928"/>
                  </a:cubicBezTo>
                  <a:lnTo>
                    <a:pt x="1911505" y="960749"/>
                  </a:lnTo>
                  <a:cubicBezTo>
                    <a:pt x="1950867" y="932901"/>
                    <a:pt x="2043479" y="854818"/>
                    <a:pt x="2059875" y="818704"/>
                  </a:cubicBezTo>
                  <a:cubicBezTo>
                    <a:pt x="2080786" y="828219"/>
                    <a:pt x="2077854" y="944947"/>
                    <a:pt x="2053441" y="1018052"/>
                  </a:cubicBezTo>
                  <a:cubicBezTo>
                    <a:pt x="2053423" y="1018094"/>
                    <a:pt x="2053406" y="1018137"/>
                    <a:pt x="2053388" y="1018179"/>
                  </a:cubicBezTo>
                  <a:lnTo>
                    <a:pt x="1827546" y="1018179"/>
                  </a:lnTo>
                  <a:lnTo>
                    <a:pt x="1826757" y="1011530"/>
                  </a:lnTo>
                  <a:lnTo>
                    <a:pt x="1286369" y="1011530"/>
                  </a:lnTo>
                  <a:lnTo>
                    <a:pt x="1284390" y="991895"/>
                  </a:lnTo>
                  <a:cubicBezTo>
                    <a:pt x="1256743" y="856791"/>
                    <a:pt x="1137203" y="755160"/>
                    <a:pt x="993926" y="755160"/>
                  </a:cubicBezTo>
                  <a:cubicBezTo>
                    <a:pt x="850649" y="755160"/>
                    <a:pt x="731109" y="856791"/>
                    <a:pt x="703463" y="991895"/>
                  </a:cubicBezTo>
                  <a:lnTo>
                    <a:pt x="701483" y="1011530"/>
                  </a:lnTo>
                  <a:lnTo>
                    <a:pt x="83785" y="1011530"/>
                  </a:lnTo>
                  <a:cubicBezTo>
                    <a:pt x="83931" y="1008643"/>
                    <a:pt x="84076" y="1005757"/>
                    <a:pt x="84222" y="1002870"/>
                  </a:cubicBezTo>
                  <a:lnTo>
                    <a:pt x="39947" y="1005608"/>
                  </a:lnTo>
                  <a:cubicBezTo>
                    <a:pt x="23769" y="1007454"/>
                    <a:pt x="10305" y="1010281"/>
                    <a:pt x="1517" y="1014873"/>
                  </a:cubicBezTo>
                  <a:cubicBezTo>
                    <a:pt x="-7588" y="997412"/>
                    <a:pt x="45598" y="928657"/>
                    <a:pt x="101434" y="882551"/>
                  </a:cubicBezTo>
                  <a:cubicBezTo>
                    <a:pt x="101439" y="882547"/>
                    <a:pt x="101444" y="882544"/>
                    <a:pt x="101449" y="882540"/>
                  </a:cubicBezTo>
                  <a:lnTo>
                    <a:pt x="118438" y="796523"/>
                  </a:lnTo>
                  <a:lnTo>
                    <a:pt x="90983" y="806526"/>
                  </a:lnTo>
                  <a:cubicBezTo>
                    <a:pt x="53068" y="821590"/>
                    <a:pt x="17471" y="838638"/>
                    <a:pt x="3409" y="852621"/>
                  </a:cubicBezTo>
                  <a:cubicBezTo>
                    <a:pt x="-15089" y="833988"/>
                    <a:pt x="45130" y="695427"/>
                    <a:pt x="101028" y="646249"/>
                  </a:cubicBezTo>
                  <a:cubicBezTo>
                    <a:pt x="121991" y="627807"/>
                    <a:pt x="155646" y="608291"/>
                    <a:pt x="191411" y="592012"/>
                  </a:cubicBezTo>
                  <a:lnTo>
                    <a:pt x="215724" y="582337"/>
                  </a:lnTo>
                  <a:lnTo>
                    <a:pt x="248732" y="530134"/>
                  </a:lnTo>
                  <a:lnTo>
                    <a:pt x="193673" y="531208"/>
                  </a:lnTo>
                  <a:cubicBezTo>
                    <a:pt x="152922" y="533178"/>
                    <a:pt x="113723" y="537776"/>
                    <a:pt x="95890" y="546450"/>
                  </a:cubicBezTo>
                  <a:cubicBezTo>
                    <a:pt x="84425" y="522829"/>
                    <a:pt x="186280" y="411246"/>
                    <a:pt x="255095" y="382827"/>
                  </a:cubicBezTo>
                  <a:cubicBezTo>
                    <a:pt x="289503" y="368617"/>
                    <a:pt x="345879" y="359912"/>
                    <a:pt x="397175" y="358249"/>
                  </a:cubicBezTo>
                  <a:lnTo>
                    <a:pt x="404243" y="358551"/>
                  </a:lnTo>
                  <a:lnTo>
                    <a:pt x="449181" y="324533"/>
                  </a:lnTo>
                  <a:lnTo>
                    <a:pt x="440910" y="321817"/>
                  </a:lnTo>
                  <a:cubicBezTo>
                    <a:pt x="387218" y="305821"/>
                    <a:pt x="314275" y="288712"/>
                    <a:pt x="284963" y="293776"/>
                  </a:cubicBezTo>
                  <a:cubicBezTo>
                    <a:pt x="280515" y="267898"/>
                    <a:pt x="409371" y="189023"/>
                    <a:pt x="483374" y="180851"/>
                  </a:cubicBezTo>
                  <a:cubicBezTo>
                    <a:pt x="525001" y="176254"/>
                    <a:pt x="591399" y="186076"/>
                    <a:pt x="644966" y="201719"/>
                  </a:cubicBezTo>
                  <a:lnTo>
                    <a:pt x="654610" y="205195"/>
                  </a:lnTo>
                  <a:lnTo>
                    <a:pt x="659458" y="202751"/>
                  </a:lnTo>
                  <a:lnTo>
                    <a:pt x="693065" y="191267"/>
                  </a:lnTo>
                  <a:lnTo>
                    <a:pt x="667080" y="172930"/>
                  </a:lnTo>
                  <a:cubicBezTo>
                    <a:pt x="620425" y="141914"/>
                    <a:pt x="555690" y="104196"/>
                    <a:pt x="526180" y="100454"/>
                  </a:cubicBezTo>
                  <a:cubicBezTo>
                    <a:pt x="528673" y="80919"/>
                    <a:pt x="611592" y="54837"/>
                    <a:pt x="683757" y="48863"/>
                  </a:cubicBezTo>
                  <a:cubicBezTo>
                    <a:pt x="707812" y="46871"/>
                    <a:pt x="730673" y="47114"/>
                    <a:pt x="748960" y="50577"/>
                  </a:cubicBezTo>
                  <a:cubicBezTo>
                    <a:pt x="785536" y="57505"/>
                    <a:pt x="837491" y="81058"/>
                    <a:pt x="881341" y="107728"/>
                  </a:cubicBezTo>
                  <a:lnTo>
                    <a:pt x="929904" y="142511"/>
                  </a:lnTo>
                  <a:lnTo>
                    <a:pt x="971678" y="140534"/>
                  </a:lnTo>
                  <a:lnTo>
                    <a:pt x="960141" y="125282"/>
                  </a:lnTo>
                  <a:cubicBezTo>
                    <a:pt x="925115" y="81557"/>
                    <a:pt x="874900" y="25954"/>
                    <a:pt x="847922" y="13423"/>
                  </a:cubicBezTo>
                  <a:cubicBezTo>
                    <a:pt x="853462" y="1521"/>
                    <a:pt x="893941" y="-2294"/>
                    <a:pt x="941222" y="1295"/>
                  </a:cubicBezTo>
                  <a:close/>
                </a:path>
              </a:pathLst>
            </a:custGeom>
            <a:solidFill>
              <a:srgbClr val="F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9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                </a:t>
              </a:r>
              <a:r>
                <a:rPr lang="en-US" altLang="zh-CN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素质目标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574645" y="2007077"/>
              <a:ext cx="2817609" cy="1598163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40" name="组合 37"/>
            <p:cNvGrpSpPr/>
            <p:nvPr/>
          </p:nvGrpSpPr>
          <p:grpSpPr>
            <a:xfrm>
              <a:off x="9878627" y="3455784"/>
              <a:ext cx="182961" cy="1278056"/>
              <a:chOff x="6038577" y="2302601"/>
              <a:chExt cx="130628" cy="975087"/>
            </a:xfrm>
          </p:grpSpPr>
          <p:cxnSp>
            <p:nvCxnSpPr>
              <p:cNvPr id="41" name="直接连接符 40"/>
              <p:cNvCxnSpPr>
                <a:endCxn id="44" idx="0"/>
              </p:cNvCxnSpPr>
              <p:nvPr/>
            </p:nvCxnSpPr>
            <p:spPr>
              <a:xfrm flipH="1">
                <a:off x="6103891" y="2302601"/>
                <a:ext cx="5988" cy="844459"/>
              </a:xfrm>
              <a:prstGeom prst="line">
                <a:avLst/>
              </a:prstGeom>
              <a:gradFill flip="none" rotWithShape="1">
                <a:gsLst>
                  <a:gs pos="0">
                    <a:srgbClr val="BE1247"/>
                  </a:gs>
                  <a:gs pos="33000">
                    <a:srgbClr val="D2144F"/>
                  </a:gs>
                  <a:gs pos="96000">
                    <a:srgbClr val="F87477"/>
                  </a:gs>
                  <a:gs pos="100000">
                    <a:srgbClr val="FA9496"/>
                  </a:gs>
                </a:gsLst>
                <a:lin ang="0" scaled="1"/>
                <a:tileRect/>
              </a:gradFill>
              <a:ln w="3175">
                <a:solidFill>
                  <a:srgbClr val="FF7F7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6038577" y="3147060"/>
                <a:ext cx="130628" cy="130628"/>
              </a:xfrm>
              <a:prstGeom prst="ellipse">
                <a:avLst/>
              </a:pr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 sz="9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9" name="文本框 14"/>
            <p:cNvSpPr txBox="1"/>
            <p:nvPr/>
          </p:nvSpPr>
          <p:spPr>
            <a:xfrm>
              <a:off x="8637222" y="2077419"/>
              <a:ext cx="2789511" cy="1564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00025" indent="-200025"/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严格遵守法律、法规及各项诊</a:t>
              </a:r>
              <a:r>
                <a:rPr lang="zh-CN" altLang="en-US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疗</a:t>
              </a:r>
              <a:endParaRPr lang="en-US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  <a:p>
              <a:pPr marL="200025" indent="-200025"/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护理规范，克服随意性做好各项</a:t>
              </a:r>
              <a:r>
                <a:rPr lang="zh-CN" altLang="en-US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护</a:t>
              </a:r>
              <a:endParaRPr lang="en-US" altLang="zh-CN" sz="1000" b="1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  <a:p>
              <a:pPr marL="200025" indent="-200025"/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理记录，保障医疗护理及患者安全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与小组分享学习经验，以团队协作的形式巩固护理记录的相关知识和技能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marL="200025" indent="-200025"/>
              <a:r>
                <a:rPr lang="zh-CN" altLang="en-US" sz="1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rPr>
                <a:t>◇</a:t>
              </a:r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了解老人身心状况，关心爱护</a:t>
              </a:r>
              <a:r>
                <a:rPr lang="zh-CN" altLang="en-US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老</a:t>
              </a:r>
              <a:endParaRPr lang="en-US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  <a:p>
              <a:pPr marL="200025" indent="-200025"/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年人，结合护理记录，能自主分</a:t>
              </a:r>
              <a:r>
                <a:rPr lang="zh-CN" altLang="en-US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析</a:t>
              </a:r>
              <a:endParaRPr lang="en-US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  <a:p>
              <a:pPr marL="200025" indent="-200025"/>
              <a:r>
                <a:rPr lang="zh-CN" altLang="zh-CN" sz="1000" b="1" kern="100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可能发生的问题及采取预防措施</a:t>
              </a:r>
              <a:endParaRPr lang="zh-CN" altLang="zh-CN" sz="1000" b="1" kern="10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危重记录书写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560854" y="871648"/>
            <a:ext cx="8022291" cy="2312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二、危重记录书写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于病情危重的老人，应有重病老人护理记录。重病老人护理记录的主要内容包括时间、入量（饮水量、食物中的含水量、输液量、输血量等）、出量（小便量、大便量、呕吐物量、咳出物量－咳血及咳痰、引流量、创面渗液量等）、生命体征、老人主诉、病情动态、实施的治疗、护理措施及效果、老人神志、精神、心理状态等，见表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３。病情危重的老人应１～２小时记录一次，以便及时发现病情变化、及时给予处理。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46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危重记录书写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95602" y="671223"/>
            <a:ext cx="802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表</a:t>
            </a:r>
            <a:r>
              <a:rPr lang="en-US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8-</a:t>
            </a: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３危重记录书写单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FC76865B-529B-F26C-25DF-0A4EB2200F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150449"/>
              </p:ext>
            </p:extLst>
          </p:nvPr>
        </p:nvGraphicFramePr>
        <p:xfrm>
          <a:off x="746312" y="1515779"/>
          <a:ext cx="7502058" cy="3432198"/>
        </p:xfrm>
        <a:graphic>
          <a:graphicData uri="http://schemas.openxmlformats.org/drawingml/2006/table">
            <a:tbl>
              <a:tblPr firstRow="1" firstCol="1" bandRow="1"/>
              <a:tblGrid>
                <a:gridCol w="501507">
                  <a:extLst>
                    <a:ext uri="{9D8B030D-6E8A-4147-A177-3AD203B41FA5}">
                      <a16:colId xmlns:a16="http://schemas.microsoft.com/office/drawing/2014/main" val="300007519"/>
                    </a:ext>
                  </a:extLst>
                </a:gridCol>
                <a:gridCol w="422309">
                  <a:extLst>
                    <a:ext uri="{9D8B030D-6E8A-4147-A177-3AD203B41FA5}">
                      <a16:colId xmlns:a16="http://schemas.microsoft.com/office/drawing/2014/main" val="359425177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1955672485"/>
                    </a:ext>
                  </a:extLst>
                </a:gridCol>
                <a:gridCol w="703848">
                  <a:extLst>
                    <a:ext uri="{9D8B030D-6E8A-4147-A177-3AD203B41FA5}">
                      <a16:colId xmlns:a16="http://schemas.microsoft.com/office/drawing/2014/main" val="3842490033"/>
                    </a:ext>
                  </a:extLst>
                </a:gridCol>
                <a:gridCol w="659174">
                  <a:extLst>
                    <a:ext uri="{9D8B030D-6E8A-4147-A177-3AD203B41FA5}">
                      <a16:colId xmlns:a16="http://schemas.microsoft.com/office/drawing/2014/main" val="3058624484"/>
                    </a:ext>
                  </a:extLst>
                </a:gridCol>
                <a:gridCol w="627141">
                  <a:extLst>
                    <a:ext uri="{9D8B030D-6E8A-4147-A177-3AD203B41FA5}">
                      <a16:colId xmlns:a16="http://schemas.microsoft.com/office/drawing/2014/main" val="3855728649"/>
                    </a:ext>
                  </a:extLst>
                </a:gridCol>
                <a:gridCol w="568979">
                  <a:extLst>
                    <a:ext uri="{9D8B030D-6E8A-4147-A177-3AD203B41FA5}">
                      <a16:colId xmlns:a16="http://schemas.microsoft.com/office/drawing/2014/main" val="1009157600"/>
                    </a:ext>
                  </a:extLst>
                </a:gridCol>
                <a:gridCol w="537791">
                  <a:extLst>
                    <a:ext uri="{9D8B030D-6E8A-4147-A177-3AD203B41FA5}">
                      <a16:colId xmlns:a16="http://schemas.microsoft.com/office/drawing/2014/main" val="2820917255"/>
                    </a:ext>
                  </a:extLst>
                </a:gridCol>
                <a:gridCol w="537791">
                  <a:extLst>
                    <a:ext uri="{9D8B030D-6E8A-4147-A177-3AD203B41FA5}">
                      <a16:colId xmlns:a16="http://schemas.microsoft.com/office/drawing/2014/main" val="1551821387"/>
                    </a:ext>
                  </a:extLst>
                </a:gridCol>
                <a:gridCol w="449282">
                  <a:extLst>
                    <a:ext uri="{9D8B030D-6E8A-4147-A177-3AD203B41FA5}">
                      <a16:colId xmlns:a16="http://schemas.microsoft.com/office/drawing/2014/main" val="4202711653"/>
                    </a:ext>
                  </a:extLst>
                </a:gridCol>
                <a:gridCol w="1139643">
                  <a:extLst>
                    <a:ext uri="{9D8B030D-6E8A-4147-A177-3AD203B41FA5}">
                      <a16:colId xmlns:a16="http://schemas.microsoft.com/office/drawing/2014/main" val="790591534"/>
                    </a:ext>
                  </a:extLst>
                </a:gridCol>
                <a:gridCol w="650745">
                  <a:extLst>
                    <a:ext uri="{9D8B030D-6E8A-4147-A177-3AD203B41FA5}">
                      <a16:colId xmlns:a16="http://schemas.microsoft.com/office/drawing/2014/main" val="1011862243"/>
                    </a:ext>
                  </a:extLst>
                </a:gridCol>
              </a:tblGrid>
              <a:tr h="198366">
                <a:tc rowSpan="2"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日期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时间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生命体征</a:t>
                      </a:r>
                      <a:endParaRPr lang="zh-CN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sz="1400" kern="10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入量</a:t>
                      </a:r>
                      <a:endParaRPr lang="zh-CN" sz="1400" kern="10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出量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病情观察及处理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签名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7767386"/>
                  </a:ext>
                </a:extLst>
              </a:tr>
              <a:tr h="59509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体温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℃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脉搏次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分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呼吸次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分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血压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mm</a:t>
                      </a:r>
                      <a:r>
                        <a:rPr lang="en-US" alt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/</a:t>
                      </a:r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Hg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项目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ml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zh-CN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项目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kern="100" dirty="0">
                          <a:effectLst/>
                          <a:latin typeface="+mn-ea"/>
                          <a:ea typeface="+mn-ea"/>
                          <a:cs typeface="宋体" panose="02010600030101010101" pitchFamily="2" charset="-122"/>
                        </a:rPr>
                        <a:t>ml</a:t>
                      </a:r>
                      <a:endParaRPr lang="zh-CN" sz="14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198006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223277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595756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492948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284017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703194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69862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215352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99386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4027348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048559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864269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374676"/>
                  </a:ext>
                </a:extLst>
              </a:tr>
              <a:tr h="198366">
                <a:tc>
                  <a:txBody>
                    <a:bodyPr/>
                    <a:lstStyle/>
                    <a:p>
                      <a:pPr algn="just"/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kern="100" dirty="0">
                          <a:effectLst/>
                          <a:latin typeface="宋体" panose="02010600030101010101" pitchFamily="2" charset="-122"/>
                          <a:ea typeface="等线" panose="02010600030101010101" pitchFamily="2" charset="-122"/>
                          <a:cs typeface="宋体" panose="02010600030101010101" pitchFamily="2" charset="-122"/>
                        </a:rPr>
                        <a:t> 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750425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D91E4724-99BF-F749-EDB9-E44DAFBF1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600" y="1071702"/>
            <a:ext cx="67505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anose="02010600030101010101" pitchFamily="2" charset="-122"/>
              </a:rPr>
              <a:t>姓名：　　　　年龄：　　　　床号：　　　　诊断：　　　　科区：　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38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364878" y="363070"/>
            <a:ext cx="6898340" cy="420220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indent="266700" algn="just">
              <a:tabLst>
                <a:tab pos="1457325" algn="l"/>
              </a:tabLst>
            </a:pPr>
            <a:endParaRPr lang="en-US" altLang="zh-CN" sz="18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【想一想】</a:t>
            </a:r>
            <a:endParaRPr lang="en-US" altLang="zh-CN" sz="16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某心衰老人抢救无效死亡，死者家属发现护理记录中显示，死者临死前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小时，“入量”记录为盐水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205ml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，据前次入量记录仅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小时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30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分，以后没有“余液”的记录，因此被认定为１小时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30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分钟内输入盐水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205ml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；此外，护理记录中有几处涂改，心率、输液滴数的数字均有涂改，被认定不能反映真实情况。最后被认定为大量快速输液加重心衰，与死亡存在因果关系，构成一级甲等事故轻微责任。</a:t>
            </a:r>
          </a:p>
          <a:p>
            <a:pPr indent="266700" algn="just">
              <a:tabLst>
                <a:tab pos="4617720" algn="l"/>
              </a:tabLst>
            </a:pP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Times New Roman" panose="02020603050405020304" pitchFamily="18" charset="0"/>
              </a:rPr>
              <a:t>请问：该案例中，护理人员在护理记录的书写中存在哪些问题？</a:t>
            </a:r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	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/>
            <a:r>
              <a:rPr lang="en-US" altLang="zh-CN" sz="1600" kern="100" dirty="0">
                <a:effectLst/>
                <a:latin typeface="+mn-ea"/>
                <a:cs typeface="Times New Roman" panose="02020603050405020304" pitchFamily="18" charset="0"/>
              </a:rPr>
              <a:t> 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1098886" y="98649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6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书写护理记录的注意事项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395602" y="804413"/>
            <a:ext cx="8022291" cy="2312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81000" algn="just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三、书写护理记录的注意事项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护理人员在书写护理记录时，有以下注意事项：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1.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书写护理记录的时间具体到分钟。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2.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书写中注意记录应衔接紧密，不留空行，签全名。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3.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护理操作的内容应记录操作时间、关键步骤，比如：插胃管时抽出胃液、在操作中老人的情况、操作者签名。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3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3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书写护理记录的注意事项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560854" y="871648"/>
            <a:ext cx="8022291" cy="2635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4.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护理记录内容应包括非操作性的护理措施的记录，如巡视病房、重要的教育内容及告知性的护理措施。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5.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临时给药应记录药名、剂量、服药后老人反应情况。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6.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病人有症状时，医生未给予处理意见，嘱“观察”，观察同样是医嘱，护理人员要记录医生的全名和嘱观察的内容。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7.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危重老人记录单应特别强调时间性，包括老人病情变化时间、抢救时间、用药时间、各项医疗护理技术操作的时间、专家会诊时间、老人死亡时间，具体到分钟。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255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669925" y="1692275"/>
            <a:ext cx="8005601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214829" y="1927632"/>
            <a:ext cx="7330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任务三  老年人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24h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出入液量的统计</a:t>
            </a: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405217" y="1247457"/>
            <a:ext cx="6905065" cy="2326341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indent="266700" algn="just">
              <a:tabLst>
                <a:tab pos="1457325" algn="l"/>
              </a:tabLst>
            </a:pPr>
            <a:endParaRPr lang="en-US" altLang="zh-CN" sz="18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tabLst>
                <a:tab pos="1457325" algn="l"/>
              </a:tabLst>
            </a:pP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方正启体_Full" panose="03000509000000000000" pitchFamily="65" charset="-122"/>
                <a:cs typeface="方正启体_Full" panose="03000509000000000000" pitchFamily="65" charset="-122"/>
              </a:rPr>
              <a:t>案例导入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】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	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李爷爷，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72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岁，患有冠心病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余年，近日老人因肺部感染引发心力衰竭，病情危重。遵医嘱需要严格控制出入量，如果你是她的护理员，应该如何统计老人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小时出入量？</a:t>
            </a:r>
          </a:p>
          <a:p>
            <a:pPr indent="266700"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1098886" y="98649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3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出入量统计的内容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AA999844-B2E6-E85C-F9B4-B3762941F950}"/>
              </a:ext>
            </a:extLst>
          </p:cNvPr>
          <p:cNvSpPr txBox="1"/>
          <p:nvPr/>
        </p:nvSpPr>
        <p:spPr>
          <a:xfrm>
            <a:off x="523426" y="970994"/>
            <a:ext cx="7369997" cy="1943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b="1" kern="100" dirty="0">
                <a:effectLst/>
                <a:latin typeface="+mn-ea"/>
                <a:cs typeface="宋体" panose="02010600030101010101" pitchFamily="2" charset="-122"/>
              </a:rPr>
              <a:t>一、出入量统计的内容</a:t>
            </a:r>
            <a:endParaRPr lang="zh-CN" altLang="zh-CN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1.24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小时摄入量：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包括每日食物的含水量、饮水量、输液量、输血量等。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2.24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小时排出量：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包括尿量、呕吐物量、大便量、咯出物量、出血量、引流量等。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79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AA999844-B2E6-E85C-F9B4-B3762941F950}"/>
              </a:ext>
            </a:extLst>
          </p:cNvPr>
          <p:cNvSpPr txBox="1"/>
          <p:nvPr/>
        </p:nvSpPr>
        <p:spPr>
          <a:xfrm>
            <a:off x="502248" y="1004611"/>
            <a:ext cx="7369997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二、老年人</a:t>
            </a:r>
            <a:r>
              <a:rPr lang="en-US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24h</a:t>
            </a: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出入量统计</a:t>
            </a:r>
            <a:endParaRPr lang="en-US" altLang="zh-CN" sz="1800" b="1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操作目的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了解老年人病情，为病情诊断、治疗提供依据。</a:t>
            </a:r>
            <a:endParaRPr lang="en-US" altLang="zh-CN" sz="16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600" b="1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操作实施流程（如图</a:t>
            </a:r>
            <a:r>
              <a:rPr lang="en-US" altLang="zh-CN" sz="1600" b="1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8-1</a:t>
            </a:r>
            <a:r>
              <a:rPr lang="zh-CN" altLang="zh-CN" sz="1600" b="1" kern="100" dirty="0">
                <a:effectLst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/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2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26C23EB8-6917-3FEE-C3B3-85C63C74AFB4}"/>
              </a:ext>
            </a:extLst>
          </p:cNvPr>
          <p:cNvSpPr txBox="1"/>
          <p:nvPr/>
        </p:nvSpPr>
        <p:spPr>
          <a:xfrm>
            <a:off x="1788459" y="59862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表</a:t>
            </a:r>
            <a:r>
              <a:rPr lang="en-US" altLang="zh-CN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8-1  </a:t>
            </a:r>
            <a:r>
              <a:rPr lang="zh-CN" altLang="zh-CN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老年人</a:t>
            </a:r>
            <a:r>
              <a:rPr lang="en-US" altLang="zh-CN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24</a:t>
            </a:r>
            <a:r>
              <a:rPr lang="zh-CN" altLang="zh-CN" sz="18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ｈ出入液量计算操作流程</a:t>
            </a:r>
            <a:endParaRPr lang="zh-CN" altLang="zh-CN" sz="12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7B8B8586-6A22-DFC5-C720-ADDED0B4A558}"/>
              </a:ext>
            </a:extLst>
          </p:cNvPr>
          <p:cNvSpPr txBox="1"/>
          <p:nvPr/>
        </p:nvSpPr>
        <p:spPr>
          <a:xfrm>
            <a:off x="1156447" y="1035654"/>
            <a:ext cx="58360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操作流程</a:t>
            </a:r>
            <a:r>
              <a:rPr lang="en-US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AD630AB-839F-C79A-7CAD-CD5D0BB1230D}"/>
              </a:ext>
            </a:extLst>
          </p:cNvPr>
          <p:cNvSpPr txBox="1"/>
          <p:nvPr/>
        </p:nvSpPr>
        <p:spPr>
          <a:xfrm>
            <a:off x="3415553" y="10356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沟通（案例）</a:t>
            </a:r>
            <a:endParaRPr lang="zh-CN" altLang="en-US" sz="16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0E170A8-46A2-EDE3-FDBC-AF169F253D4D}"/>
              </a:ext>
            </a:extLst>
          </p:cNvPr>
          <p:cNvSpPr txBox="1"/>
          <p:nvPr/>
        </p:nvSpPr>
        <p:spPr>
          <a:xfrm>
            <a:off x="6158753" y="10356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要点说明</a:t>
            </a:r>
            <a:endParaRPr lang="zh-CN" altLang="zh-CN" sz="16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DD92DAD7-BA76-9F1A-E82B-3C6753D13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76F2092-6DDC-876F-3A1C-402988E65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0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5709B73F-FBBA-263F-1845-9D2646542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09" y="1435137"/>
            <a:ext cx="1909763" cy="517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核对</a:t>
            </a:r>
            <a:endParaRPr kumimoji="0" lang="zh-CN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医嘱、用物、老人信息</a:t>
            </a:r>
            <a:endParaRPr kumimoji="0" lang="zh-CN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文本框 2">
            <a:extLst>
              <a:ext uri="{FF2B5EF4-FFF2-40B4-BE49-F238E27FC236}">
                <a16:creationId xmlns:a16="http://schemas.microsoft.com/office/drawing/2014/main" id="{3D23D24F-E315-CCDD-24F7-A65D3AA3D8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8128" y="1424023"/>
            <a:ext cx="1811338" cy="8655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奶奶，您好！我是您的责任护理员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XXX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，请问您叫什么名字？让我核对一下您的信息好吗？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文本框 33">
            <a:extLst>
              <a:ext uri="{FF2B5EF4-FFF2-40B4-BE49-F238E27FC236}">
                <a16:creationId xmlns:a16="http://schemas.microsoft.com/office/drawing/2014/main" id="{8A5A2BAD-2E35-23CB-686B-18076AD42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5167" y="2798396"/>
            <a:ext cx="1749425" cy="14971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对自理能力差者，应由护理员协助计算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对昏迷、尿失禁等患者，建议留置导尿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确保引流通畅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一切摄入量和排出量要随时准确记录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箭头 22">
            <a:extLst>
              <a:ext uri="{FF2B5EF4-FFF2-40B4-BE49-F238E27FC236}">
                <a16:creationId xmlns:a16="http://schemas.microsoft.com/office/drawing/2014/main" id="{9BDA9B04-DF27-F705-FFD5-ACD0AE2B6A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34378" y="1703914"/>
            <a:ext cx="269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Text Box 11">
            <a:extLst>
              <a:ext uri="{FF2B5EF4-FFF2-40B4-BE49-F238E27FC236}">
                <a16:creationId xmlns:a16="http://schemas.microsoft.com/office/drawing/2014/main" id="{E1D98DEC-643F-475F-A4FD-CC1D68850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809" y="2364068"/>
            <a:ext cx="2132013" cy="11375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评估</a:t>
            </a:r>
            <a:endParaRPr kumimoji="0" lang="zh-CN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患者病情、合作程度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引流管引流情况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3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。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24h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出入液量具体内容的了解程度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文本框 2">
            <a:extLst>
              <a:ext uri="{FF2B5EF4-FFF2-40B4-BE49-F238E27FC236}">
                <a16:creationId xmlns:a16="http://schemas.microsoft.com/office/drawing/2014/main" id="{270EC0EB-73B9-05CD-FA6B-C70A524A6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8045" y="1462197"/>
            <a:ext cx="2228851" cy="8273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严格执行查对制度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确保量杯、便盆干燥清洁，确保标准称准确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9146207D-DAD8-A1CB-A9CD-B28C97957C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809" y="3926379"/>
            <a:ext cx="2215025" cy="1051819"/>
          </a:xfrm>
          <a:prstGeom prst="rect">
            <a:avLst/>
          </a:prstGeom>
        </p:spPr>
      </p:pic>
      <p:sp>
        <p:nvSpPr>
          <p:cNvPr id="38" name="箭头 22">
            <a:extLst>
              <a:ext uri="{FF2B5EF4-FFF2-40B4-BE49-F238E27FC236}">
                <a16:creationId xmlns:a16="http://schemas.microsoft.com/office/drawing/2014/main" id="{DF35B9E9-EB17-45CA-1280-B2A9070607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9996" y="1703914"/>
            <a:ext cx="269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箭头 22">
            <a:extLst>
              <a:ext uri="{FF2B5EF4-FFF2-40B4-BE49-F238E27FC236}">
                <a16:creationId xmlns:a16="http://schemas.microsoft.com/office/drawing/2014/main" id="{E5609F35-4CFB-2973-DE7F-AC7FBBC575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4253" y="3096780"/>
            <a:ext cx="257379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箭头 22">
            <a:extLst>
              <a:ext uri="{FF2B5EF4-FFF2-40B4-BE49-F238E27FC236}">
                <a16:creationId xmlns:a16="http://schemas.microsoft.com/office/drawing/2014/main" id="{0BA67902-5368-505B-C6A1-B762E805293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8460" y="2033522"/>
            <a:ext cx="0" cy="30369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箭头 22">
            <a:extLst>
              <a:ext uri="{FF2B5EF4-FFF2-40B4-BE49-F238E27FC236}">
                <a16:creationId xmlns:a16="http://schemas.microsoft.com/office/drawing/2014/main" id="{7E5C76FC-794B-ED94-BB54-A4505532B46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8459" y="3600052"/>
            <a:ext cx="0" cy="26961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249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4925" y="810260"/>
            <a:ext cx="981075" cy="889635"/>
          </a:xfrm>
          <a:prstGeom prst="rect">
            <a:avLst/>
          </a:prstGeom>
        </p:spPr>
      </p:pic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思维导图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4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F72C24B6-CD09-361C-6997-E3D470942E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46772"/>
            <a:ext cx="9144000" cy="4296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7B8B8586-6A22-DFC5-C720-ADDED0B4A558}"/>
              </a:ext>
            </a:extLst>
          </p:cNvPr>
          <p:cNvSpPr txBox="1"/>
          <p:nvPr/>
        </p:nvSpPr>
        <p:spPr>
          <a:xfrm>
            <a:off x="1156447" y="1035654"/>
            <a:ext cx="58360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操作流程</a:t>
            </a:r>
            <a:r>
              <a:rPr lang="en-US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AD630AB-839F-C79A-7CAD-CD5D0BB1230D}"/>
              </a:ext>
            </a:extLst>
          </p:cNvPr>
          <p:cNvSpPr txBox="1"/>
          <p:nvPr/>
        </p:nvSpPr>
        <p:spPr>
          <a:xfrm>
            <a:off x="3415553" y="10356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沟通（案例）</a:t>
            </a:r>
            <a:endParaRPr lang="zh-CN" altLang="en-US" sz="16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0E170A8-46A2-EDE3-FDBC-AF169F253D4D}"/>
              </a:ext>
            </a:extLst>
          </p:cNvPr>
          <p:cNvSpPr txBox="1"/>
          <p:nvPr/>
        </p:nvSpPr>
        <p:spPr>
          <a:xfrm>
            <a:off x="6158753" y="10356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要点说明</a:t>
            </a:r>
            <a:endParaRPr lang="zh-CN" altLang="zh-CN" sz="16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DD92DAD7-BA76-9F1A-E82B-3C6753D13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76F2092-6DDC-876F-3A1C-402988E65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0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" name="箭头 22">
            <a:extLst>
              <a:ext uri="{FF2B5EF4-FFF2-40B4-BE49-F238E27FC236}">
                <a16:creationId xmlns:a16="http://schemas.microsoft.com/office/drawing/2014/main" id="{9BDA9B04-DF27-F705-FFD5-ACD0AE2B6A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13876" y="3865868"/>
            <a:ext cx="269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D1E64F71-8B71-B829-8665-8A71B82EE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97" y="3292496"/>
            <a:ext cx="2149026" cy="1761481"/>
          </a:xfrm>
          <a:prstGeom prst="rect">
            <a:avLst/>
          </a:prstGeom>
        </p:spPr>
      </p:pic>
      <p:sp>
        <p:nvSpPr>
          <p:cNvPr id="16" name="文本框 2">
            <a:extLst>
              <a:ext uri="{FF2B5EF4-FFF2-40B4-BE49-F238E27FC236}">
                <a16:creationId xmlns:a16="http://schemas.microsoft.com/office/drawing/2014/main" id="{1FFF0567-6BC7-95B4-E50A-5AD6B5379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225" y="1377814"/>
            <a:ext cx="2084388" cy="14773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rPr>
              <a:t>准备</a:t>
            </a:r>
            <a:endParaRPr kumimoji="0" lang="zh-CN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操作者：洗手、戴口罩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环境：干净整洁、温湿度适宜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用物：医嘱、有刻度的水杯、量杯、便盆、标准称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EE390887-F782-3412-DDEA-BA857C3C46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553" y="2941676"/>
            <a:ext cx="1842434" cy="2201824"/>
          </a:xfrm>
          <a:prstGeom prst="rect">
            <a:avLst/>
          </a:prstGeom>
        </p:spPr>
      </p:pic>
      <p:sp>
        <p:nvSpPr>
          <p:cNvPr id="26" name="Text Box 17">
            <a:extLst>
              <a:ext uri="{FF2B5EF4-FFF2-40B4-BE49-F238E27FC236}">
                <a16:creationId xmlns:a16="http://schemas.microsoft.com/office/drawing/2014/main" id="{19C9D1D3-0204-AB72-759D-1C2AEB663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017" y="1491312"/>
            <a:ext cx="2508063" cy="35626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饮水量：建议患者用有刻度的水杯饮水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食物中的含水量：凡固体食物应记录单位数量或重量，如馒头</a:t>
            </a: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个（约</a:t>
            </a: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50g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）、苹果</a:t>
            </a: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个（约</a:t>
            </a: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100g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），再根据医院常用食物含水量及各种水果含水量核算其含水量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输液量、输血量：核对医嘱并记录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尿量：指导患者将小便排入便盆，并用量杯准确测量，自理能力差者由护理员协助；昏迷者、尿失禁者留置导尿管记录；使用尿垫者，先测定干尿垫重量，再测定湿尿垫重量，两者之差即为尿量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大便量：除成形大便记录次数外，液体以</a:t>
            </a: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ml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计算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呕吐物量、咯出物量、创面渗液量：用称重法测定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7.</a:t>
            </a:r>
            <a: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引流量：同尿量一样的测量方法</a:t>
            </a:r>
            <a:endParaRPr kumimoji="0" lang="zh-CN" altLang="zh-CN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箭头 22">
            <a:extLst>
              <a:ext uri="{FF2B5EF4-FFF2-40B4-BE49-F238E27FC236}">
                <a16:creationId xmlns:a16="http://schemas.microsoft.com/office/drawing/2014/main" id="{99DB06E6-9202-E924-D0B2-19984A5ADE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55058" y="3888999"/>
            <a:ext cx="269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911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7B8B8586-6A22-DFC5-C720-ADDED0B4A558}"/>
              </a:ext>
            </a:extLst>
          </p:cNvPr>
          <p:cNvSpPr txBox="1"/>
          <p:nvPr/>
        </p:nvSpPr>
        <p:spPr>
          <a:xfrm>
            <a:off x="1156447" y="1187312"/>
            <a:ext cx="58360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操作流程</a:t>
            </a:r>
            <a:r>
              <a:rPr lang="en-US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16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AD630AB-839F-C79A-7CAD-CD5D0BB1230D}"/>
              </a:ext>
            </a:extLst>
          </p:cNvPr>
          <p:cNvSpPr txBox="1"/>
          <p:nvPr/>
        </p:nvSpPr>
        <p:spPr>
          <a:xfrm>
            <a:off x="3438933" y="1187312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沟通（案例）</a:t>
            </a:r>
            <a:endParaRPr lang="zh-CN" altLang="en-US" sz="1600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0E170A8-46A2-EDE3-FDBC-AF169F253D4D}"/>
              </a:ext>
            </a:extLst>
          </p:cNvPr>
          <p:cNvSpPr txBox="1"/>
          <p:nvPr/>
        </p:nvSpPr>
        <p:spPr>
          <a:xfrm>
            <a:off x="6106125" y="1187312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16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要点说明</a:t>
            </a:r>
            <a:endParaRPr lang="zh-CN" altLang="zh-CN" sz="1600" kern="100" dirty="0"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DD92DAD7-BA76-9F1A-E82B-3C6753D13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76F2092-6DDC-876F-3A1C-402988E65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30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" name="箭头 22">
            <a:extLst>
              <a:ext uri="{FF2B5EF4-FFF2-40B4-BE49-F238E27FC236}">
                <a16:creationId xmlns:a16="http://schemas.microsoft.com/office/drawing/2014/main" id="{9BDA9B04-DF27-F705-FFD5-ACD0AE2B6AF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83751" y="2485996"/>
            <a:ext cx="243023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1FD1684B-BC09-CB55-D704-4F7049ACA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972" y="1734287"/>
            <a:ext cx="1986433" cy="145547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观察与记录</a:t>
            </a:r>
            <a:endParaRPr kumimoji="0" lang="zh-CN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操作完毕，消毒双手；在</a:t>
            </a: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24h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出入液量记录单上注明日期、时间、项目、量，签全名。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zh-CN" sz="12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注意观察患者反应，并做好记录及交接班</a:t>
            </a:r>
            <a:r>
              <a:rPr lang="zh-CN" altLang="en-US" sz="1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 Box 17">
            <a:extLst>
              <a:ext uri="{FF2B5EF4-FFF2-40B4-BE49-F238E27FC236}">
                <a16:creationId xmlns:a16="http://schemas.microsoft.com/office/drawing/2014/main" id="{5FB3EE96-269E-C395-9C26-B33A38A11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125" y="2172925"/>
            <a:ext cx="1772692" cy="56943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等线" panose="02010600030101010101" pitchFamily="2" charset="-122"/>
              </a:rPr>
              <a:t>如有异常，及时与医生联系，或酌情处理</a:t>
            </a:r>
            <a:r>
              <a:rPr lang="zh-CN" altLang="en-US" sz="1200" dirty="0">
                <a:latin typeface="宋体" panose="02010600030101010101" pitchFamily="2" charset="-122"/>
                <a:ea typeface="等线" panose="02010600030101010101" pitchFamily="2" charset="-122"/>
              </a:rPr>
              <a:t>。</a:t>
            </a:r>
            <a:endParaRPr kumimoji="0" lang="zh-CN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317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5" name="文本框 4">
            <a:extLst>
              <a:ext uri="{FF2B5EF4-FFF2-40B4-BE49-F238E27FC236}">
                <a16:creationId xmlns:a16="http://schemas.microsoft.com/office/drawing/2014/main" id="{AA999844-B2E6-E85C-F9B4-B3762941F950}"/>
              </a:ext>
            </a:extLst>
          </p:cNvPr>
          <p:cNvSpPr txBox="1"/>
          <p:nvPr/>
        </p:nvSpPr>
        <p:spPr>
          <a:xfrm>
            <a:off x="502248" y="1004611"/>
            <a:ext cx="7805324" cy="2953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【注意事项】</a:t>
            </a:r>
            <a:endParaRPr lang="zh-CN" altLang="zh-CN" sz="18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1.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临床工作中通过对老人出入液量的观察正确记录，及时了解病情动态变化，并根据老人的病情变化制定相应的治疗措施，有效控制因液体量过多或过少对老人治疗造成的不良后果，减少合并症的发生，故需严格记录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2.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出量记录除记录量外，还需要观察其颜色、性质并记录，不同性质的引流液反映病情的不同状态，应详细记录。如消化道出血的老人，可能引流液为鲜血、咖啡色液体等。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49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400110"/>
            <a:chOff x="162802" y="106676"/>
            <a:chExt cx="6847522" cy="59265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2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en-US" altLang="zh-CN" kern="100" dirty="0"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rPr>
                <a:t>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老年人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24h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出入量统计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B1DC181-0692-37DC-A22F-F7467F3F2624}"/>
              </a:ext>
            </a:extLst>
          </p:cNvPr>
          <p:cNvSpPr txBox="1"/>
          <p:nvPr/>
        </p:nvSpPr>
        <p:spPr>
          <a:xfrm>
            <a:off x="669098" y="1103209"/>
            <a:ext cx="7709358" cy="2122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3.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每天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19:00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做日间小结，出入量小结数字下画红色双横线，做醒目提示，由晚班总结并记录；每天早上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7:00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做</a:t>
            </a:r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24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小时总结，出入液量总结数字下画红色双横线，做醒目提示，由夜班总结并记录。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4.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量杯、便盆等一定要清洁干燥，以免引起人为误差。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 5.24h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出入液量一定要及时准确记录，以免遗漏。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857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5400000">
            <a:off x="1083945" y="1967865"/>
            <a:ext cx="1861185" cy="1729105"/>
          </a:xfrm>
          <a:prstGeom prst="hexagon">
            <a:avLst/>
          </a:prstGeom>
          <a:solidFill>
            <a:srgbClr val="FF7F7F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5400000">
            <a:off x="4236667" y="1124563"/>
            <a:ext cx="668234" cy="576064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3"/>
          <p:cNvSpPr txBox="1">
            <a:spLocks noChangeArrowheads="1"/>
          </p:cNvSpPr>
          <p:nvPr/>
        </p:nvSpPr>
        <p:spPr bwMode="auto">
          <a:xfrm>
            <a:off x="4930775" y="1243965"/>
            <a:ext cx="28352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护理记录的概述</a:t>
            </a:r>
          </a:p>
        </p:txBody>
      </p:sp>
      <p:sp>
        <p:nvSpPr>
          <p:cNvPr id="7" name="文本框 53"/>
          <p:cNvSpPr txBox="1">
            <a:spLocks noChangeArrowheads="1"/>
          </p:cNvSpPr>
          <p:nvPr/>
        </p:nvSpPr>
        <p:spPr bwMode="auto">
          <a:xfrm>
            <a:off x="3634680" y="1081906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01</a:t>
            </a:r>
          </a:p>
        </p:txBody>
      </p:sp>
      <p:sp>
        <p:nvSpPr>
          <p:cNvPr id="17" name="文本框 53"/>
          <p:cNvSpPr txBox="1">
            <a:spLocks noChangeArrowheads="1"/>
          </p:cNvSpPr>
          <p:nvPr/>
        </p:nvSpPr>
        <p:spPr bwMode="auto">
          <a:xfrm>
            <a:off x="1022985" y="2226945"/>
            <a:ext cx="1982470" cy="113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目录</a:t>
            </a:r>
            <a:r>
              <a:rPr lang="en-US" altLang="zh-CN" sz="2800" dirty="0">
                <a:solidFill>
                  <a:schemeClr val="bg1"/>
                </a:solidFill>
                <a:latin typeface="方正兰亭中粗黑_GBK" panose="02000000000000000000" pitchFamily="2" charset="-122"/>
                <a:ea typeface="方正兰亭中粗黑_GBK" panose="02000000000000000000" pitchFamily="2" charset="-122"/>
              </a:rPr>
              <a:t>CONTENT</a:t>
            </a:r>
          </a:p>
        </p:txBody>
      </p:sp>
      <p:sp>
        <p:nvSpPr>
          <p:cNvPr id="18" name="六边形 17"/>
          <p:cNvSpPr/>
          <p:nvPr/>
        </p:nvSpPr>
        <p:spPr>
          <a:xfrm rot="5400000">
            <a:off x="4236667" y="2111189"/>
            <a:ext cx="668234" cy="576064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53"/>
          <p:cNvSpPr txBox="1">
            <a:spLocks noChangeArrowheads="1"/>
          </p:cNvSpPr>
          <p:nvPr/>
        </p:nvSpPr>
        <p:spPr bwMode="auto">
          <a:xfrm>
            <a:off x="4930775" y="2230755"/>
            <a:ext cx="291973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护理记录的主要内容</a:t>
            </a:r>
          </a:p>
        </p:txBody>
      </p:sp>
      <p:sp>
        <p:nvSpPr>
          <p:cNvPr id="20" name="文本框 53"/>
          <p:cNvSpPr txBox="1">
            <a:spLocks noChangeArrowheads="1"/>
          </p:cNvSpPr>
          <p:nvPr/>
        </p:nvSpPr>
        <p:spPr bwMode="auto">
          <a:xfrm>
            <a:off x="3634680" y="2068532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02</a:t>
            </a:r>
          </a:p>
        </p:txBody>
      </p:sp>
      <p:sp>
        <p:nvSpPr>
          <p:cNvPr id="21" name="六边形 20"/>
          <p:cNvSpPr/>
          <p:nvPr/>
        </p:nvSpPr>
        <p:spPr>
          <a:xfrm rot="5400000">
            <a:off x="4236667" y="3166047"/>
            <a:ext cx="668234" cy="576064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53"/>
          <p:cNvSpPr txBox="1">
            <a:spLocks noChangeArrowheads="1"/>
          </p:cNvSpPr>
          <p:nvPr/>
        </p:nvSpPr>
        <p:spPr bwMode="auto">
          <a:xfrm>
            <a:off x="4930775" y="3317002"/>
            <a:ext cx="30524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出入液量的统计</a:t>
            </a:r>
          </a:p>
        </p:txBody>
      </p:sp>
      <p:sp>
        <p:nvSpPr>
          <p:cNvPr id="23" name="文本框 53"/>
          <p:cNvSpPr txBox="1">
            <a:spLocks noChangeArrowheads="1"/>
          </p:cNvSpPr>
          <p:nvPr/>
        </p:nvSpPr>
        <p:spPr bwMode="auto">
          <a:xfrm>
            <a:off x="3598676" y="3171653"/>
            <a:ext cx="19442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rgbClr val="FF7F7F"/>
                </a:solidFill>
                <a:latin typeface="黑体-简" pitchFamily="2" charset="-122"/>
                <a:ea typeface="黑体-简" pitchFamily="2" charset="-122"/>
              </a:rPr>
              <a:t>03</a:t>
            </a:r>
          </a:p>
        </p:txBody>
      </p:sp>
      <p:pic>
        <p:nvPicPr>
          <p:cNvPr id="35" name="图片 34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00000">
            <a:off x="-878205" y="-423545"/>
            <a:ext cx="5518150" cy="2414270"/>
          </a:xfrm>
          <a:prstGeom prst="rect">
            <a:avLst/>
          </a:prstGeom>
        </p:spPr>
      </p:pic>
      <p:pic>
        <p:nvPicPr>
          <p:cNvPr id="8" name="图片 7" descr="8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115" y="336423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00000">
            <a:off x="7427595" y="688340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6" grpId="0"/>
      <p:bldP spid="7" grpId="0"/>
      <p:bldP spid="17" grpId="0"/>
      <p:bldP spid="18" grpId="0" bldLvl="0" animBg="1"/>
      <p:bldP spid="4" grpId="0"/>
      <p:bldP spid="20" grpId="0"/>
      <p:bldP spid="21" grpId="0" bldLvl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739264" y="1735455"/>
            <a:ext cx="6550847" cy="1240155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025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876425" y="1970811"/>
            <a:ext cx="6332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任务一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护理记录的概述</a:t>
            </a:r>
          </a:p>
        </p:txBody>
      </p:sp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3115945" y="300355"/>
            <a:ext cx="981075" cy="8896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53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1385047" y="423581"/>
            <a:ext cx="6905065" cy="4034119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<a:noAutofit/>
          </a:bodyPr>
          <a:lstStyle/>
          <a:p>
            <a:pPr indent="266700" algn="just">
              <a:tabLst>
                <a:tab pos="1457325" algn="l"/>
              </a:tabLst>
            </a:pPr>
            <a:endParaRPr lang="en-US" altLang="zh-CN" sz="18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tabLst>
                <a:tab pos="1457325" algn="l"/>
              </a:tabLst>
            </a:pP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【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方正启体_Full" panose="03000509000000000000" pitchFamily="65" charset="-122"/>
                <a:cs typeface="方正启体_Full" panose="03000509000000000000" pitchFamily="65" charset="-122"/>
              </a:rPr>
              <a:t>案例导入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】</a:t>
            </a:r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	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533400" algn="just"/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2013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年</a:t>
            </a:r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1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月</a:t>
            </a:r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26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日，某医养结合院区一名</a:t>
            </a:r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76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岁的男性老人死亡。该老人患有“急</a:t>
            </a:r>
            <a:endParaRPr lang="zh-CN" altLang="zh-CN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/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性脑梗塞、糖尿病、肾病”。入院后给予常规诊疗护理，不料，当晚病情突变，老人突发呼吸、心跳骤停，经抢救无效死亡。从入院到死亡，历经</a:t>
            </a:r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8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小时</a:t>
            </a:r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20</a:t>
            </a:r>
            <a:r>
              <a:rPr lang="zh-CN" altLang="zh-CN" kern="100" dirty="0">
                <a:effectLst/>
                <a:latin typeface="+mn-ea"/>
                <a:cs typeface="宋体" panose="02010600030101010101" pitchFamily="2" charset="-122"/>
              </a:rPr>
              <a:t>分钟，死者家属出于对死者诊治的疑惑，要求复印病历，并在护理文件中发现了明显的错误：老人入院当晚已经死亡，但第二天的记录单上仍有护理记录！于是，死者家属一纸诉状将医养结合院告上法庭。</a:t>
            </a:r>
            <a:endParaRPr lang="zh-CN" altLang="zh-CN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/>
            <a:r>
              <a:rPr lang="en-US" altLang="zh-CN" kern="100" dirty="0">
                <a:effectLst/>
                <a:latin typeface="+mn-ea"/>
                <a:cs typeface="宋体" panose="02010600030101010101" pitchFamily="2" charset="-122"/>
              </a:rPr>
              <a:t> </a:t>
            </a:r>
            <a:endParaRPr lang="zh-CN" altLang="zh-CN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 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802640"/>
            <a:ext cx="981075" cy="889635"/>
          </a:xfrm>
          <a:prstGeom prst="rect">
            <a:avLst/>
          </a:prstGeom>
        </p:spPr>
      </p:pic>
      <p:pic>
        <p:nvPicPr>
          <p:cNvPr id="9" name="图片 8" descr="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00000">
            <a:off x="1098886" y="98649"/>
            <a:ext cx="981075" cy="88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79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5B5C5471-5E91-F42A-A244-F787222C359B}"/>
              </a:ext>
            </a:extLst>
          </p:cNvPr>
          <p:cNvSpPr txBox="1"/>
          <p:nvPr/>
        </p:nvSpPr>
        <p:spPr>
          <a:xfrm>
            <a:off x="820271" y="1556088"/>
            <a:ext cx="72479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/>
            <a:r>
              <a:rPr lang="en-US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sz="1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记录内容如体温、脉搏、呼吸、血压、出入量、重危老年患者观察记录等，是护理人员对老人的病情观察和实施护理措施的原始文字记载，它是临床护理工作的重要组成部分。护理人员在护理文件的记录和管理中必须明确记录的重要性，做到认真、负责、细致，并遵守专业技术规范要求。</a:t>
            </a:r>
            <a:endParaRPr lang="zh-CN" altLang="zh-CN" sz="1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9" advClick="0" advTm="6645">
        <p:comb/>
      </p:transition>
    </mc:Choice>
    <mc:Fallback xmlns="">
      <p:transition advClick="0" advTm="6645">
        <p:comb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护理记录的意义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523427" y="633804"/>
            <a:ext cx="802229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一、护理记录的意义</a:t>
            </a:r>
            <a:endParaRPr lang="en-US" altLang="zh-CN" b="1" dirty="0"/>
          </a:p>
          <a:p>
            <a:pPr>
              <a:lnSpc>
                <a:spcPct val="150000"/>
              </a:lnSpc>
            </a:pPr>
            <a:r>
              <a:rPr lang="en-US" altLang="zh-CN" dirty="0"/>
              <a:t>   </a:t>
            </a:r>
            <a:r>
              <a:rPr lang="en-US" altLang="zh-CN" sz="16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600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提供信息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护理文件反映老人病情变化，是对疾病转归全过程客观、全面、及时的书面记录。通常是医生了解老人病情进展、制定和调整治疗方案的重要参考依据</a:t>
            </a:r>
            <a:r>
              <a:rPr lang="zh-CN" altLang="en-US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1600" kern="100" dirty="0">
              <a:effectLst/>
              <a:latin typeface="等线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评估老人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　通过护理记录有助于明确老人的需要，确定老人的健康问题进而制定有针对性的护理计划。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1600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提供教学与科研资料</a:t>
            </a:r>
            <a:endParaRPr lang="zh-CN" altLang="zh-CN" sz="160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16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标准、完整的护理记录体现出理论在实践中的具体应用，是教学的最好材料；同时也为科研提供重要资料，特别是对回顾性研究具有重要的参考价值。</a:t>
            </a:r>
            <a:endParaRPr lang="zh-CN" altLang="zh-CN" sz="16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5996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/>
        </p:nvGrpSpPr>
        <p:grpSpPr>
          <a:xfrm>
            <a:off x="122107" y="72019"/>
            <a:ext cx="5135880" cy="398780"/>
            <a:chOff x="162802" y="106676"/>
            <a:chExt cx="6847522" cy="590681"/>
          </a:xfrm>
        </p:grpSpPr>
        <p:sp>
          <p:nvSpPr>
            <p:cNvPr id="9" name="文本框 8"/>
            <p:cNvSpPr txBox="1"/>
            <p:nvPr/>
          </p:nvSpPr>
          <p:spPr>
            <a:xfrm>
              <a:off x="923920" y="106676"/>
              <a:ext cx="6086404" cy="590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子任务</a:t>
              </a:r>
              <a:r>
                <a:rPr lang="en-US" altLang="zh-CN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1   </a:t>
              </a:r>
              <a:r>
                <a:rPr lang="zh-CN" altLang="en-US" sz="2000" b="0" dirty="0">
                  <a:solidFill>
                    <a:srgbClr val="FF7F7F"/>
                  </a:solidFill>
                  <a:latin typeface="微软雅黑" panose="020B0503020204020204" charset="-122"/>
                  <a:ea typeface="微软雅黑" panose="020B0503020204020204" charset="-122"/>
                </a:rPr>
                <a:t>护理记录的意义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62802" y="132600"/>
              <a:ext cx="729287" cy="445249"/>
              <a:chOff x="7304087" y="2314113"/>
              <a:chExt cx="1001487" cy="611434"/>
            </a:xfrm>
          </p:grpSpPr>
          <p:sp>
            <p:nvSpPr>
              <p:cNvPr id="11" name="对角圆角矩形 10"/>
              <p:cNvSpPr/>
              <p:nvPr/>
            </p:nvSpPr>
            <p:spPr>
              <a:xfrm>
                <a:off x="7304087" y="2314113"/>
                <a:ext cx="1001487" cy="61143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solidFill>
                <a:srgbClr val="F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1718" tIns="30858" rIns="61718" bIns="3085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025" b="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70796" y="2436888"/>
                <a:ext cx="468069" cy="365885"/>
              </a:xfrm>
              <a:prstGeom prst="rect">
                <a:avLst/>
              </a:prstGeom>
            </p:spPr>
          </p:pic>
        </p:grpSp>
      </p:grpSp>
      <p:sp>
        <p:nvSpPr>
          <p:cNvPr id="2" name="文本框 1"/>
          <p:cNvSpPr txBox="1"/>
          <p:nvPr/>
        </p:nvSpPr>
        <p:spPr>
          <a:xfrm>
            <a:off x="523427" y="892444"/>
            <a:ext cx="8022291" cy="335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+mn-ea"/>
                <a:cs typeface="宋体" panose="02010600030101010101" pitchFamily="2" charset="-122"/>
              </a:rPr>
              <a:t>4.</a:t>
            </a:r>
            <a:r>
              <a:rPr lang="zh-CN" altLang="zh-CN" sz="1600" b="1" kern="100" dirty="0">
                <a:effectLst/>
                <a:latin typeface="+mn-ea"/>
                <a:cs typeface="宋体" panose="02010600030101010101" pitchFamily="2" charset="-122"/>
              </a:rPr>
              <a:t>提供评价依据</a:t>
            </a:r>
            <a:endParaRPr lang="zh-CN" altLang="zh-CN" sz="16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宋体" panose="02010600030101010101" pitchFamily="2" charset="-122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宋体" panose="02010600030101010101" pitchFamily="2" charset="-122"/>
              </a:rPr>
              <a:t>护理记录质量是衡量护理人员素质、护理管理水平、护理技术水平和工作效果的重要标志之一，故在一定程度上反映出一个养老机构的护理服务质量，可作为养老机构等级评定及对护理人员考核的参考资料。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b="1" kern="100" dirty="0">
                <a:effectLst/>
                <a:latin typeface="+mn-ea"/>
                <a:cs typeface="宋体" panose="02010600030101010101" pitchFamily="2" charset="-122"/>
              </a:rPr>
              <a:t>5.</a:t>
            </a:r>
            <a:r>
              <a:rPr lang="zh-CN" altLang="zh-CN" sz="1600" b="1" kern="100" dirty="0">
                <a:effectLst/>
                <a:latin typeface="+mn-ea"/>
                <a:cs typeface="宋体" panose="02010600030101010101" pitchFamily="2" charset="-122"/>
              </a:rPr>
              <a:t>提供法律依据</a:t>
            </a:r>
            <a:endParaRPr lang="zh-CN" altLang="zh-CN" sz="1600" b="1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1600" kern="100" dirty="0">
                <a:effectLst/>
                <a:latin typeface="+mn-ea"/>
                <a:cs typeface="宋体" panose="02010600030101010101" pitchFamily="2" charset="-122"/>
              </a:rPr>
              <a:t>  </a:t>
            </a:r>
            <a:r>
              <a:rPr lang="zh-CN" altLang="zh-CN" sz="1600" kern="100" dirty="0">
                <a:effectLst/>
                <a:latin typeface="+mn-ea"/>
                <a:cs typeface="宋体" panose="02010600030101010101" pitchFamily="2" charset="-122"/>
              </a:rPr>
              <a:t>护理记录是具有法律效应的文件，为法律所认可的依据。其内容反映了老人在入住养老机构期间接受护理的具体情形，在法律上可作为医疗纠纷、人身伤害、保险索赔、犯罪刑事案件以及遗嘱查验的证明。因此，只有严格遵守规范要求进行完整、准确的护理记录，才能为法律提供有效的依据及保护护理人员的合法权益。</a:t>
            </a:r>
            <a:endParaRPr lang="zh-CN" altLang="zh-CN" sz="16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4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 advTm="6645">
        <p:comb/>
      </p:transition>
    </mc:Choice>
    <mc:Fallback>
      <p:transition advClick="0" advTm="6645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FiMDdiMjUzMzJlZmYxMGRkZTM4N2Q3NDdjM2EzNTcifQ=="/>
</p:tagLst>
</file>

<file path=ppt/theme/theme1.xml><?xml version="1.0" encoding="utf-8"?>
<a:theme xmlns:a="http://schemas.openxmlformats.org/drawingml/2006/main" name="Office 主题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3102</Words>
  <Application>Microsoft Office PowerPoint</Application>
  <PresentationFormat>全屏显示(16:9)</PresentationFormat>
  <Paragraphs>449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Lato Hairline</vt:lpstr>
      <vt:lpstr>Lato Regular</vt:lpstr>
      <vt:lpstr>等线</vt:lpstr>
      <vt:lpstr>方正大标宋简体</vt:lpstr>
      <vt:lpstr>方正兰亭中粗黑_GBK</vt:lpstr>
      <vt:lpstr>黑体-简</vt:lpstr>
      <vt:lpstr>宋体</vt:lpstr>
      <vt:lpstr>微软雅黑</vt:lpstr>
      <vt:lpstr>Arial</vt:lpstr>
      <vt:lpstr>Calibri</vt:lpstr>
      <vt:lpstr>Calibri Light</vt:lpstr>
      <vt:lpstr>Lato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龚 玲</cp:lastModifiedBy>
  <cp:revision>21</cp:revision>
  <dcterms:created xsi:type="dcterms:W3CDTF">2017-07-25T02:42:00Z</dcterms:created>
  <dcterms:modified xsi:type="dcterms:W3CDTF">2022-09-09T13:13:30Z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9450E1F2A54A4F2485DB9C191F4B9319</vt:lpwstr>
  </property>
</Properties>
</file>